
<file path=[Content_Types].xml><?xml version="1.0" encoding="utf-8"?>
<Types xmlns="http://schemas.openxmlformats.org/package/2006/content-types">
  <Default Extension="jpeg" ContentType="image/jpeg"/>
  <Default Extension="jpg" ContentType="image/jpeg"/>
  <Default Extension="m4a" ContentType="audio/mp4"/>
  <Default Extension="mov" ContentType="video/quicktime"/>
  <Default Extension="mp3" ContentType="audio/mpeg"/>
  <Default Extension="mp4" ContentType="video/mp4"/>
  <Default Extension="png" ContentType="image/png"/>
  <Default Extension="rels" ContentType="application/vnd.openxmlformats-package.relationships+xml"/>
  <Default Extension="tiff" ContentType="image/tiff"/>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5.xml" ContentType="application/vnd.openxmlformats-officedocument.presentationml.tags+xml"/>
  <Override PartName="/ppt/notesSlides/notesSlide10.xml" ContentType="application/vnd.openxmlformats-officedocument.presentationml.notesSlide+xml"/>
  <Override PartName="/ppt/tags/tag6.xml" ContentType="application/vnd.openxmlformats-officedocument.presentationml.tags+xml"/>
  <Override PartName="/ppt/notesSlides/notesSlide11.xml" ContentType="application/vnd.openxmlformats-officedocument.presentationml.notesSlide+xml"/>
  <Override PartName="/ppt/tags/tag7.xml" ContentType="application/vnd.openxmlformats-officedocument.presentationml.tags+xml"/>
  <Override PartName="/ppt/notesSlides/notesSlide12.xml" ContentType="application/vnd.openxmlformats-officedocument.presentationml.notesSlide+xml"/>
  <Override PartName="/ppt/tags/tag8.xml" ContentType="application/vnd.openxmlformats-officedocument.presentationml.tags+xml"/>
  <Override PartName="/ppt/notesSlides/notesSlide13.xml" ContentType="application/vnd.openxmlformats-officedocument.presentationml.notesSlide+xml"/>
  <Override PartName="/ppt/tags/tag9.xml" ContentType="application/vnd.openxmlformats-officedocument.presentationml.tags+xml"/>
  <Override PartName="/ppt/notesSlides/notesSlide14.xml" ContentType="application/vnd.openxmlformats-officedocument.presentationml.notesSlide+xml"/>
  <Override PartName="/ppt/tags/tag10.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1.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2.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13.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14.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15.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16.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17.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tags/tag18.xml" ContentType="application/vnd.openxmlformats-officedocument.presentationml.tags+xml"/>
  <Override PartName="/ppt/notesSlides/notesSlide41.xml" ContentType="application/vnd.openxmlformats-officedocument.presentationml.notesSlide+xml"/>
  <Override PartName="/ppt/tags/tag19.xml" ContentType="application/vnd.openxmlformats-officedocument.presentationml.tags+xml"/>
  <Override PartName="/ppt/notesSlides/notesSlide42.xml" ContentType="application/vnd.openxmlformats-officedocument.presentationml.notesSlide+xml"/>
  <Override PartName="/ppt/tags/tag20.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tags/tag21.xml" ContentType="application/vnd.openxmlformats-officedocument.presentationml.tags+xml"/>
  <Override PartName="/ppt/notesSlides/notesSlide46.xml" ContentType="application/vnd.openxmlformats-officedocument.presentationml.notesSlide+xml"/>
  <Override PartName="/ppt/tags/tag22.xml" ContentType="application/vnd.openxmlformats-officedocument.presentationml.tags+xml"/>
  <Override PartName="/ppt/notesSlides/notesSlide47.xml" ContentType="application/vnd.openxmlformats-officedocument.presentationml.notesSlide+xml"/>
  <Override PartName="/ppt/tags/tag23.xml" ContentType="application/vnd.openxmlformats-officedocument.presentationml.tags+xml"/>
  <Override PartName="/ppt/notesSlides/notesSlide48.xml" ContentType="application/vnd.openxmlformats-officedocument.presentationml.notesSlide+xml"/>
  <Override PartName="/ppt/tags/tag24.xml" ContentType="application/vnd.openxmlformats-officedocument.presentationml.tags+xml"/>
  <Override PartName="/ppt/notesSlides/notesSlide49.xml" ContentType="application/vnd.openxmlformats-officedocument.presentationml.notesSlide+xml"/>
  <Override PartName="/ppt/tags/tag25.xml" ContentType="application/vnd.openxmlformats-officedocument.presentationml.tags+xml"/>
  <Override PartName="/ppt/notesSlides/notesSlide50.xml" ContentType="application/vnd.openxmlformats-officedocument.presentationml.notesSlide+xml"/>
  <Override PartName="/ppt/tags/tag26.xml" ContentType="application/vnd.openxmlformats-officedocument.presentationml.tags+xml"/>
  <Override PartName="/ppt/notesSlides/notesSlide51.xml" ContentType="application/vnd.openxmlformats-officedocument.presentationml.notesSlide+xml"/>
  <Override PartName="/ppt/tags/tag27.xml" ContentType="application/vnd.openxmlformats-officedocument.presentationml.tags+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tags/tag28.xml" ContentType="application/vnd.openxmlformats-officedocument.presentationml.tags+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tags/tag29.xml" ContentType="application/vnd.openxmlformats-officedocument.presentationml.tags+xml"/>
  <Override PartName="/ppt/notesSlides/notesSlide66.xml" ContentType="application/vnd.openxmlformats-officedocument.presentationml.notesSlide+xml"/>
  <Override PartName="/ppt/tags/tag30.xml" ContentType="application/vnd.openxmlformats-officedocument.presentationml.tags+xml"/>
  <Override PartName="/ppt/notesSlides/notesSlide67.xml" ContentType="application/vnd.openxmlformats-officedocument.presentationml.notesSlide+xml"/>
  <Override PartName="/ppt/tags/tag31.xml" ContentType="application/vnd.openxmlformats-officedocument.presentationml.tags+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tags/tag32.xml" ContentType="application/vnd.openxmlformats-officedocument.presentationml.tags+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6" r:id="rId1"/>
  </p:sldMasterIdLst>
  <p:notesMasterIdLst>
    <p:notesMasterId r:id="rId81"/>
  </p:notesMasterIdLst>
  <p:sldIdLst>
    <p:sldId id="394" r:id="rId2"/>
    <p:sldId id="419" r:id="rId3"/>
    <p:sldId id="451" r:id="rId4"/>
    <p:sldId id="452" r:id="rId5"/>
    <p:sldId id="413" r:id="rId6"/>
    <p:sldId id="414" r:id="rId7"/>
    <p:sldId id="354" r:id="rId8"/>
    <p:sldId id="261" r:id="rId9"/>
    <p:sldId id="368" r:id="rId10"/>
    <p:sldId id="415" r:id="rId11"/>
    <p:sldId id="416" r:id="rId12"/>
    <p:sldId id="262" r:id="rId13"/>
    <p:sldId id="398" r:id="rId14"/>
    <p:sldId id="307" r:id="rId15"/>
    <p:sldId id="411" r:id="rId16"/>
    <p:sldId id="399" r:id="rId17"/>
    <p:sldId id="264" r:id="rId18"/>
    <p:sldId id="430" r:id="rId19"/>
    <p:sldId id="364" r:id="rId20"/>
    <p:sldId id="428" r:id="rId21"/>
    <p:sldId id="402" r:id="rId22"/>
    <p:sldId id="436" r:id="rId23"/>
    <p:sldId id="403" r:id="rId24"/>
    <p:sldId id="433" r:id="rId25"/>
    <p:sldId id="266" r:id="rId26"/>
    <p:sldId id="450" r:id="rId27"/>
    <p:sldId id="435" r:id="rId28"/>
    <p:sldId id="289" r:id="rId29"/>
    <p:sldId id="357" r:id="rId30"/>
    <p:sldId id="437" r:id="rId31"/>
    <p:sldId id="405" r:id="rId32"/>
    <p:sldId id="270" r:id="rId33"/>
    <p:sldId id="462" r:id="rId34"/>
    <p:sldId id="420" r:id="rId35"/>
    <p:sldId id="422" r:id="rId36"/>
    <p:sldId id="423" r:id="rId37"/>
    <p:sldId id="421" r:id="rId38"/>
    <p:sldId id="424" r:id="rId39"/>
    <p:sldId id="272" r:id="rId40"/>
    <p:sldId id="409" r:id="rId41"/>
    <p:sldId id="299" r:id="rId42"/>
    <p:sldId id="273" r:id="rId43"/>
    <p:sldId id="274" r:id="rId44"/>
    <p:sldId id="406" r:id="rId45"/>
    <p:sldId id="275" r:id="rId46"/>
    <p:sldId id="465" r:id="rId47"/>
    <p:sldId id="466" r:id="rId48"/>
    <p:sldId id="467" r:id="rId49"/>
    <p:sldId id="468" r:id="rId50"/>
    <p:sldId id="469" r:id="rId51"/>
    <p:sldId id="470" r:id="rId52"/>
    <p:sldId id="282" r:id="rId53"/>
    <p:sldId id="283" r:id="rId54"/>
    <p:sldId id="359" r:id="rId55"/>
    <p:sldId id="425" r:id="rId56"/>
    <p:sldId id="330" r:id="rId57"/>
    <p:sldId id="331" r:id="rId58"/>
    <p:sldId id="332" r:id="rId59"/>
    <p:sldId id="456" r:id="rId60"/>
    <p:sldId id="471" r:id="rId61"/>
    <p:sldId id="457" r:id="rId62"/>
    <p:sldId id="417" r:id="rId63"/>
    <p:sldId id="446" r:id="rId64"/>
    <p:sldId id="287" r:id="rId65"/>
    <p:sldId id="458" r:id="rId66"/>
    <p:sldId id="472" r:id="rId67"/>
    <p:sldId id="460" r:id="rId68"/>
    <p:sldId id="426" r:id="rId69"/>
    <p:sldId id="461" r:id="rId70"/>
    <p:sldId id="345" r:id="rId71"/>
    <p:sldId id="346" r:id="rId72"/>
    <p:sldId id="347" r:id="rId73"/>
    <p:sldId id="427" r:id="rId74"/>
    <p:sldId id="349" r:id="rId75"/>
    <p:sldId id="350" r:id="rId76"/>
    <p:sldId id="348" r:id="rId77"/>
    <p:sldId id="300" r:id="rId78"/>
    <p:sldId id="408" r:id="rId79"/>
    <p:sldId id="302" r:id="rId80"/>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103154"/>
        </a:solidFill>
        <a:effectLst/>
        <a:uFillTx/>
        <a:latin typeface="+mn-lt"/>
        <a:ea typeface="+mn-ea"/>
        <a:cs typeface="+mn-cs"/>
        <a:sym typeface="Helvetica"/>
      </a:defRPr>
    </a:lvl1pPr>
    <a:lvl2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103154"/>
        </a:solidFill>
        <a:effectLst/>
        <a:uFillTx/>
        <a:latin typeface="+mn-lt"/>
        <a:ea typeface="+mn-ea"/>
        <a:cs typeface="+mn-cs"/>
        <a:sym typeface="Helvetica"/>
      </a:defRPr>
    </a:lvl2pPr>
    <a:lvl3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103154"/>
        </a:solidFill>
        <a:effectLst/>
        <a:uFillTx/>
        <a:latin typeface="+mn-lt"/>
        <a:ea typeface="+mn-ea"/>
        <a:cs typeface="+mn-cs"/>
        <a:sym typeface="Helvetica"/>
      </a:defRPr>
    </a:lvl3pPr>
    <a:lvl4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103154"/>
        </a:solidFill>
        <a:effectLst/>
        <a:uFillTx/>
        <a:latin typeface="+mn-lt"/>
        <a:ea typeface="+mn-ea"/>
        <a:cs typeface="+mn-cs"/>
        <a:sym typeface="Helvetica"/>
      </a:defRPr>
    </a:lvl4pPr>
    <a:lvl5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103154"/>
        </a:solidFill>
        <a:effectLst/>
        <a:uFillTx/>
        <a:latin typeface="+mn-lt"/>
        <a:ea typeface="+mn-ea"/>
        <a:cs typeface="+mn-cs"/>
        <a:sym typeface="Helvetica"/>
      </a:defRPr>
    </a:lvl5pPr>
    <a:lvl6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103154"/>
        </a:solidFill>
        <a:effectLst/>
        <a:uFillTx/>
        <a:latin typeface="+mn-lt"/>
        <a:ea typeface="+mn-ea"/>
        <a:cs typeface="+mn-cs"/>
        <a:sym typeface="Helvetica"/>
      </a:defRPr>
    </a:lvl6pPr>
    <a:lvl7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103154"/>
        </a:solidFill>
        <a:effectLst/>
        <a:uFillTx/>
        <a:latin typeface="+mn-lt"/>
        <a:ea typeface="+mn-ea"/>
        <a:cs typeface="+mn-cs"/>
        <a:sym typeface="Helvetica"/>
      </a:defRPr>
    </a:lvl7pPr>
    <a:lvl8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103154"/>
        </a:solidFill>
        <a:effectLst/>
        <a:uFillTx/>
        <a:latin typeface="+mn-lt"/>
        <a:ea typeface="+mn-ea"/>
        <a:cs typeface="+mn-cs"/>
        <a:sym typeface="Helvetica"/>
      </a:defRPr>
    </a:lvl8pPr>
    <a:lvl9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103154"/>
        </a:solidFill>
        <a:effectLst/>
        <a:uFillTx/>
        <a:latin typeface="+mn-lt"/>
        <a:ea typeface="+mn-ea"/>
        <a:cs typeface="+mn-cs"/>
        <a:sym typeface="Helvetica"/>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 initials="" lastIdx="58" clrIdx="0"/>
  <p:cmAuthor id="2" name="sherilyn@earpeacefoundation.org" initials="s" lastIdx="48" clrIdx="1">
    <p:extLst>
      <p:ext uri="{19B8F6BF-5375-455C-9EA6-DF929625EA0E}">
        <p15:presenceInfo xmlns:p15="http://schemas.microsoft.com/office/powerpoint/2012/main" userId="d904e7807263755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clrMru>
    <a:srgbClr val="CF2128"/>
    <a:srgbClr val="318AC2"/>
    <a:srgbClr val="F27424"/>
    <a:srgbClr val="FFFF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n" i="off">
        <a:fontRef idx="minor">
          <a:srgbClr val="103154"/>
        </a:fontRef>
        <a:srgbClr val="103154"/>
      </a:tcTxStyle>
      <a:tcStyle>
        <a:tcBdr>
          <a:left>
            <a:ln w="12700" cap="flat">
              <a:solidFill>
                <a:srgbClr val="544C44"/>
              </a:solidFill>
              <a:prstDash val="solid"/>
              <a:round/>
            </a:ln>
          </a:left>
          <a:right>
            <a:ln w="12700" cap="flat">
              <a:solidFill>
                <a:srgbClr val="544C44"/>
              </a:solidFill>
              <a:prstDash val="solid"/>
              <a:round/>
            </a:ln>
          </a:right>
          <a:top>
            <a:ln w="12700" cap="flat">
              <a:solidFill>
                <a:srgbClr val="544C44"/>
              </a:solidFill>
              <a:prstDash val="solid"/>
              <a:round/>
            </a:ln>
          </a:top>
          <a:bottom>
            <a:ln w="127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rgbClr val="FFD7CA"/>
          </a:solidFill>
        </a:fill>
      </a:tcStyle>
    </a:wholeTbl>
    <a:band2H>
      <a:tcTxStyle/>
      <a:tcStyle>
        <a:tcBdr/>
        <a:fill>
          <a:solidFill>
            <a:srgbClr val="FFECE6"/>
          </a:solidFill>
        </a:fill>
      </a:tcStyle>
    </a:band2H>
    <a:firstCol>
      <a:tcTxStyle b="on" i="off">
        <a:fontRef idx="minor">
          <a:srgbClr val="544C44"/>
        </a:fontRef>
        <a:srgbClr val="544C44"/>
      </a:tcTxStyle>
      <a:tcStyle>
        <a:tcBdr>
          <a:left>
            <a:ln w="12700" cap="flat">
              <a:solidFill>
                <a:srgbClr val="544C44"/>
              </a:solidFill>
              <a:prstDash val="solid"/>
              <a:round/>
            </a:ln>
          </a:left>
          <a:right>
            <a:ln w="12700" cap="flat">
              <a:solidFill>
                <a:srgbClr val="544C44"/>
              </a:solidFill>
              <a:prstDash val="solid"/>
              <a:round/>
            </a:ln>
          </a:right>
          <a:top>
            <a:ln w="12700" cap="flat">
              <a:solidFill>
                <a:srgbClr val="544C44"/>
              </a:solidFill>
              <a:prstDash val="solid"/>
              <a:round/>
            </a:ln>
          </a:top>
          <a:bottom>
            <a:ln w="127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chemeClr val="accent1"/>
          </a:solidFill>
        </a:fill>
      </a:tcStyle>
    </a:firstCol>
    <a:lastRow>
      <a:tcTxStyle b="on" i="off">
        <a:fontRef idx="minor">
          <a:srgbClr val="544C44"/>
        </a:fontRef>
        <a:srgbClr val="544C44"/>
      </a:tcTxStyle>
      <a:tcStyle>
        <a:tcBdr>
          <a:left>
            <a:ln w="12700" cap="flat">
              <a:solidFill>
                <a:srgbClr val="544C44"/>
              </a:solidFill>
              <a:prstDash val="solid"/>
              <a:round/>
            </a:ln>
          </a:left>
          <a:right>
            <a:ln w="12700" cap="flat">
              <a:solidFill>
                <a:srgbClr val="544C44"/>
              </a:solidFill>
              <a:prstDash val="solid"/>
              <a:round/>
            </a:ln>
          </a:right>
          <a:top>
            <a:ln w="38100" cap="flat">
              <a:solidFill>
                <a:srgbClr val="544C44"/>
              </a:solidFill>
              <a:prstDash val="solid"/>
              <a:round/>
            </a:ln>
          </a:top>
          <a:bottom>
            <a:ln w="127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chemeClr val="accent1"/>
          </a:solidFill>
        </a:fill>
      </a:tcStyle>
    </a:lastRow>
    <a:firstRow>
      <a:tcTxStyle b="on" i="off">
        <a:fontRef idx="minor">
          <a:srgbClr val="544C44"/>
        </a:fontRef>
        <a:srgbClr val="544C44"/>
      </a:tcTxStyle>
      <a:tcStyle>
        <a:tcBdr>
          <a:left>
            <a:ln w="12700" cap="flat">
              <a:solidFill>
                <a:srgbClr val="544C44"/>
              </a:solidFill>
              <a:prstDash val="solid"/>
              <a:round/>
            </a:ln>
          </a:left>
          <a:right>
            <a:ln w="12700" cap="flat">
              <a:solidFill>
                <a:srgbClr val="544C44"/>
              </a:solidFill>
              <a:prstDash val="solid"/>
              <a:round/>
            </a:ln>
          </a:right>
          <a:top>
            <a:ln w="12700" cap="flat">
              <a:solidFill>
                <a:srgbClr val="544C44"/>
              </a:solidFill>
              <a:prstDash val="solid"/>
              <a:round/>
            </a:ln>
          </a:top>
          <a:bottom>
            <a:ln w="381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chemeClr val="accent1"/>
          </a:solidFill>
        </a:fill>
      </a:tcStyle>
    </a:firstRow>
  </a:tblStyle>
  <a:tblStyle styleId="{C7B018BB-80A7-4F77-B60F-C8B233D01FF8}" styleName="">
    <a:tblBg/>
    <a:wholeTbl>
      <a:tcTxStyle b="on" i="off">
        <a:fontRef idx="minor">
          <a:srgbClr val="103154"/>
        </a:fontRef>
        <a:srgbClr val="103154"/>
      </a:tcTxStyle>
      <a:tcStyle>
        <a:tcBdr>
          <a:left>
            <a:ln w="12700" cap="flat">
              <a:solidFill>
                <a:srgbClr val="544C44"/>
              </a:solidFill>
              <a:prstDash val="solid"/>
              <a:round/>
            </a:ln>
          </a:left>
          <a:right>
            <a:ln w="12700" cap="flat">
              <a:solidFill>
                <a:srgbClr val="544C44"/>
              </a:solidFill>
              <a:prstDash val="solid"/>
              <a:round/>
            </a:ln>
          </a:right>
          <a:top>
            <a:ln w="12700" cap="flat">
              <a:solidFill>
                <a:srgbClr val="544C44"/>
              </a:solidFill>
              <a:prstDash val="solid"/>
              <a:round/>
            </a:ln>
          </a:top>
          <a:bottom>
            <a:ln w="127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rgbClr val="DEE7D0"/>
          </a:solidFill>
        </a:fill>
      </a:tcStyle>
    </a:wholeTbl>
    <a:band2H>
      <a:tcTxStyle/>
      <a:tcStyle>
        <a:tcBdr/>
        <a:fill>
          <a:solidFill>
            <a:srgbClr val="EFF3E9"/>
          </a:solidFill>
        </a:fill>
      </a:tcStyle>
    </a:band2H>
    <a:firstCol>
      <a:tcTxStyle b="on" i="off">
        <a:fontRef idx="minor">
          <a:srgbClr val="544C44"/>
        </a:fontRef>
        <a:srgbClr val="544C44"/>
      </a:tcTxStyle>
      <a:tcStyle>
        <a:tcBdr>
          <a:left>
            <a:ln w="12700" cap="flat">
              <a:solidFill>
                <a:srgbClr val="544C44"/>
              </a:solidFill>
              <a:prstDash val="solid"/>
              <a:round/>
            </a:ln>
          </a:left>
          <a:right>
            <a:ln w="12700" cap="flat">
              <a:solidFill>
                <a:srgbClr val="544C44"/>
              </a:solidFill>
              <a:prstDash val="solid"/>
              <a:round/>
            </a:ln>
          </a:right>
          <a:top>
            <a:ln w="12700" cap="flat">
              <a:solidFill>
                <a:srgbClr val="544C44"/>
              </a:solidFill>
              <a:prstDash val="solid"/>
              <a:round/>
            </a:ln>
          </a:top>
          <a:bottom>
            <a:ln w="127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chemeClr val="accent3"/>
          </a:solidFill>
        </a:fill>
      </a:tcStyle>
    </a:firstCol>
    <a:lastRow>
      <a:tcTxStyle b="on" i="off">
        <a:fontRef idx="minor">
          <a:srgbClr val="544C44"/>
        </a:fontRef>
        <a:srgbClr val="544C44"/>
      </a:tcTxStyle>
      <a:tcStyle>
        <a:tcBdr>
          <a:left>
            <a:ln w="12700" cap="flat">
              <a:solidFill>
                <a:srgbClr val="544C44"/>
              </a:solidFill>
              <a:prstDash val="solid"/>
              <a:round/>
            </a:ln>
          </a:left>
          <a:right>
            <a:ln w="12700" cap="flat">
              <a:solidFill>
                <a:srgbClr val="544C44"/>
              </a:solidFill>
              <a:prstDash val="solid"/>
              <a:round/>
            </a:ln>
          </a:right>
          <a:top>
            <a:ln w="38100" cap="flat">
              <a:solidFill>
                <a:srgbClr val="544C44"/>
              </a:solidFill>
              <a:prstDash val="solid"/>
              <a:round/>
            </a:ln>
          </a:top>
          <a:bottom>
            <a:ln w="127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chemeClr val="accent3"/>
          </a:solidFill>
        </a:fill>
      </a:tcStyle>
    </a:lastRow>
    <a:firstRow>
      <a:tcTxStyle b="on" i="off">
        <a:fontRef idx="minor">
          <a:srgbClr val="544C44"/>
        </a:fontRef>
        <a:srgbClr val="544C44"/>
      </a:tcTxStyle>
      <a:tcStyle>
        <a:tcBdr>
          <a:left>
            <a:ln w="12700" cap="flat">
              <a:solidFill>
                <a:srgbClr val="544C44"/>
              </a:solidFill>
              <a:prstDash val="solid"/>
              <a:round/>
            </a:ln>
          </a:left>
          <a:right>
            <a:ln w="12700" cap="flat">
              <a:solidFill>
                <a:srgbClr val="544C44"/>
              </a:solidFill>
              <a:prstDash val="solid"/>
              <a:round/>
            </a:ln>
          </a:right>
          <a:top>
            <a:ln w="12700" cap="flat">
              <a:solidFill>
                <a:srgbClr val="544C44"/>
              </a:solidFill>
              <a:prstDash val="solid"/>
              <a:round/>
            </a:ln>
          </a:top>
          <a:bottom>
            <a:ln w="381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chemeClr val="accent3"/>
          </a:solidFill>
        </a:fill>
      </a:tcStyle>
    </a:firstRow>
  </a:tblStyle>
  <a:tblStyle styleId="{EEE7283C-3CF3-47DC-8721-378D4A62B228}" styleName="">
    <a:tblBg/>
    <a:wholeTbl>
      <a:tcTxStyle b="on" i="off">
        <a:fontRef idx="minor">
          <a:srgbClr val="103154"/>
        </a:fontRef>
        <a:srgbClr val="103154"/>
      </a:tcTxStyle>
      <a:tcStyle>
        <a:tcBdr>
          <a:left>
            <a:ln w="12700" cap="flat">
              <a:solidFill>
                <a:srgbClr val="544C44"/>
              </a:solidFill>
              <a:prstDash val="solid"/>
              <a:round/>
            </a:ln>
          </a:left>
          <a:right>
            <a:ln w="12700" cap="flat">
              <a:solidFill>
                <a:srgbClr val="544C44"/>
              </a:solidFill>
              <a:prstDash val="solid"/>
              <a:round/>
            </a:ln>
          </a:right>
          <a:top>
            <a:ln w="12700" cap="flat">
              <a:solidFill>
                <a:srgbClr val="544C44"/>
              </a:solidFill>
              <a:prstDash val="solid"/>
              <a:round/>
            </a:ln>
          </a:top>
          <a:bottom>
            <a:ln w="127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rgbClr val="FCDCCE"/>
          </a:solidFill>
        </a:fill>
      </a:tcStyle>
    </a:wholeTbl>
    <a:band2H>
      <a:tcTxStyle/>
      <a:tcStyle>
        <a:tcBdr/>
        <a:fill>
          <a:solidFill>
            <a:srgbClr val="FDEEE8"/>
          </a:solidFill>
        </a:fill>
      </a:tcStyle>
    </a:band2H>
    <a:firstCol>
      <a:tcTxStyle b="on" i="off">
        <a:fontRef idx="minor">
          <a:srgbClr val="544C44"/>
        </a:fontRef>
        <a:srgbClr val="544C44"/>
      </a:tcTxStyle>
      <a:tcStyle>
        <a:tcBdr>
          <a:left>
            <a:ln w="12700" cap="flat">
              <a:solidFill>
                <a:srgbClr val="544C44"/>
              </a:solidFill>
              <a:prstDash val="solid"/>
              <a:round/>
            </a:ln>
          </a:left>
          <a:right>
            <a:ln w="12700" cap="flat">
              <a:solidFill>
                <a:srgbClr val="544C44"/>
              </a:solidFill>
              <a:prstDash val="solid"/>
              <a:round/>
            </a:ln>
          </a:right>
          <a:top>
            <a:ln w="12700" cap="flat">
              <a:solidFill>
                <a:srgbClr val="544C44"/>
              </a:solidFill>
              <a:prstDash val="solid"/>
              <a:round/>
            </a:ln>
          </a:top>
          <a:bottom>
            <a:ln w="127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chemeClr val="accent6"/>
          </a:solidFill>
        </a:fill>
      </a:tcStyle>
    </a:firstCol>
    <a:lastRow>
      <a:tcTxStyle b="on" i="off">
        <a:fontRef idx="minor">
          <a:srgbClr val="544C44"/>
        </a:fontRef>
        <a:srgbClr val="544C44"/>
      </a:tcTxStyle>
      <a:tcStyle>
        <a:tcBdr>
          <a:left>
            <a:ln w="12700" cap="flat">
              <a:solidFill>
                <a:srgbClr val="544C44"/>
              </a:solidFill>
              <a:prstDash val="solid"/>
              <a:round/>
            </a:ln>
          </a:left>
          <a:right>
            <a:ln w="12700" cap="flat">
              <a:solidFill>
                <a:srgbClr val="544C44"/>
              </a:solidFill>
              <a:prstDash val="solid"/>
              <a:round/>
            </a:ln>
          </a:right>
          <a:top>
            <a:ln w="38100" cap="flat">
              <a:solidFill>
                <a:srgbClr val="544C44"/>
              </a:solidFill>
              <a:prstDash val="solid"/>
              <a:round/>
            </a:ln>
          </a:top>
          <a:bottom>
            <a:ln w="127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chemeClr val="accent6"/>
          </a:solidFill>
        </a:fill>
      </a:tcStyle>
    </a:lastRow>
    <a:firstRow>
      <a:tcTxStyle b="on" i="off">
        <a:fontRef idx="minor">
          <a:srgbClr val="544C44"/>
        </a:fontRef>
        <a:srgbClr val="544C44"/>
      </a:tcTxStyle>
      <a:tcStyle>
        <a:tcBdr>
          <a:left>
            <a:ln w="12700" cap="flat">
              <a:solidFill>
                <a:srgbClr val="544C44"/>
              </a:solidFill>
              <a:prstDash val="solid"/>
              <a:round/>
            </a:ln>
          </a:left>
          <a:right>
            <a:ln w="12700" cap="flat">
              <a:solidFill>
                <a:srgbClr val="544C44"/>
              </a:solidFill>
              <a:prstDash val="solid"/>
              <a:round/>
            </a:ln>
          </a:right>
          <a:top>
            <a:ln w="12700" cap="flat">
              <a:solidFill>
                <a:srgbClr val="544C44"/>
              </a:solidFill>
              <a:prstDash val="solid"/>
              <a:round/>
            </a:ln>
          </a:top>
          <a:bottom>
            <a:ln w="381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chemeClr val="accent6"/>
          </a:solidFill>
        </a:fill>
      </a:tcStyle>
    </a:firstRow>
  </a:tblStyle>
  <a:tblStyle styleId="{CF821DB8-F4EB-4A41-A1BA-3FCAFE7338EE}" styleName="">
    <a:tblBg/>
    <a:wholeTbl>
      <a:tcTxStyle b="on" i="off">
        <a:fontRef idx="minor">
          <a:srgbClr val="103154"/>
        </a:fontRef>
        <a:srgbClr val="103154"/>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7E9"/>
          </a:solidFill>
        </a:fill>
      </a:tcStyle>
    </a:wholeTbl>
    <a:band2H>
      <a:tcTxStyle/>
      <a:tcStyle>
        <a:tcBdr/>
        <a:fill>
          <a:solidFill>
            <a:srgbClr val="544C44"/>
          </a:solidFill>
        </a:fill>
      </a:tcStyle>
    </a:band2H>
    <a:firstCol>
      <a:tcTxStyle b="on" i="off">
        <a:fontRef idx="minor">
          <a:srgbClr val="544C44"/>
        </a:fontRef>
        <a:srgbClr val="544C44"/>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103154"/>
        </a:fontRef>
        <a:srgbClr val="103154"/>
      </a:tcTxStyle>
      <a:tcStyle>
        <a:tcBdr>
          <a:left>
            <a:ln w="12700" cap="flat">
              <a:noFill/>
              <a:miter lim="400000"/>
            </a:ln>
          </a:left>
          <a:right>
            <a:ln w="12700" cap="flat">
              <a:noFill/>
              <a:miter lim="400000"/>
            </a:ln>
          </a:right>
          <a:top>
            <a:ln w="50800" cap="flat">
              <a:solidFill>
                <a:srgbClr val="103154"/>
              </a:solidFill>
              <a:prstDash val="solid"/>
              <a:round/>
            </a:ln>
          </a:top>
          <a:bottom>
            <a:ln w="25400" cap="flat">
              <a:solidFill>
                <a:srgbClr val="103154"/>
              </a:solidFill>
              <a:prstDash val="solid"/>
              <a:round/>
            </a:ln>
          </a:bottom>
          <a:insideH>
            <a:ln w="12700" cap="flat">
              <a:noFill/>
              <a:miter lim="400000"/>
            </a:ln>
          </a:insideH>
          <a:insideV>
            <a:ln w="12700" cap="flat">
              <a:noFill/>
              <a:miter lim="400000"/>
            </a:ln>
          </a:insideV>
        </a:tcBdr>
        <a:fill>
          <a:solidFill>
            <a:srgbClr val="544C44"/>
          </a:solidFill>
        </a:fill>
      </a:tcStyle>
    </a:lastRow>
    <a:firstRow>
      <a:tcTxStyle b="on" i="off">
        <a:fontRef idx="minor">
          <a:srgbClr val="544C44"/>
        </a:fontRef>
        <a:srgbClr val="544C44"/>
      </a:tcTxStyle>
      <a:tcStyle>
        <a:tcBdr>
          <a:left>
            <a:ln w="12700" cap="flat">
              <a:noFill/>
              <a:miter lim="400000"/>
            </a:ln>
          </a:left>
          <a:right>
            <a:ln w="12700" cap="flat">
              <a:noFill/>
              <a:miter lim="400000"/>
            </a:ln>
          </a:right>
          <a:top>
            <a:ln w="25400" cap="flat">
              <a:solidFill>
                <a:srgbClr val="103154"/>
              </a:solidFill>
              <a:prstDash val="solid"/>
              <a:round/>
            </a:ln>
          </a:top>
          <a:bottom>
            <a:ln w="25400" cap="flat">
              <a:solidFill>
                <a:srgbClr val="103154"/>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n" i="off">
        <a:fontRef idx="minor">
          <a:srgbClr val="103154"/>
        </a:fontRef>
        <a:srgbClr val="103154"/>
      </a:tcTxStyle>
      <a:tcStyle>
        <a:tcBdr>
          <a:left>
            <a:ln w="12700" cap="flat">
              <a:solidFill>
                <a:srgbClr val="544C44"/>
              </a:solidFill>
              <a:prstDash val="solid"/>
              <a:round/>
            </a:ln>
          </a:left>
          <a:right>
            <a:ln w="12700" cap="flat">
              <a:solidFill>
                <a:srgbClr val="544C44"/>
              </a:solidFill>
              <a:prstDash val="solid"/>
              <a:round/>
            </a:ln>
          </a:right>
          <a:top>
            <a:ln w="12700" cap="flat">
              <a:solidFill>
                <a:srgbClr val="544C44"/>
              </a:solidFill>
              <a:prstDash val="solid"/>
              <a:round/>
            </a:ln>
          </a:top>
          <a:bottom>
            <a:ln w="127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rgbClr val="CACCCF"/>
          </a:solidFill>
        </a:fill>
      </a:tcStyle>
    </a:wholeTbl>
    <a:band2H>
      <a:tcTxStyle/>
      <a:tcStyle>
        <a:tcBdr/>
        <a:fill>
          <a:solidFill>
            <a:srgbClr val="E6E7E9"/>
          </a:solidFill>
        </a:fill>
      </a:tcStyle>
    </a:band2H>
    <a:firstCol>
      <a:tcTxStyle b="on" i="off">
        <a:fontRef idx="minor">
          <a:srgbClr val="544C44"/>
        </a:fontRef>
        <a:srgbClr val="544C44"/>
      </a:tcTxStyle>
      <a:tcStyle>
        <a:tcBdr>
          <a:left>
            <a:ln w="12700" cap="flat">
              <a:solidFill>
                <a:srgbClr val="544C44"/>
              </a:solidFill>
              <a:prstDash val="solid"/>
              <a:round/>
            </a:ln>
          </a:left>
          <a:right>
            <a:ln w="12700" cap="flat">
              <a:solidFill>
                <a:srgbClr val="544C44"/>
              </a:solidFill>
              <a:prstDash val="solid"/>
              <a:round/>
            </a:ln>
          </a:right>
          <a:top>
            <a:ln w="12700" cap="flat">
              <a:solidFill>
                <a:srgbClr val="544C44"/>
              </a:solidFill>
              <a:prstDash val="solid"/>
              <a:round/>
            </a:ln>
          </a:top>
          <a:bottom>
            <a:ln w="127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rgbClr val="103154"/>
          </a:solidFill>
        </a:fill>
      </a:tcStyle>
    </a:firstCol>
    <a:lastRow>
      <a:tcTxStyle b="on" i="off">
        <a:fontRef idx="minor">
          <a:srgbClr val="544C44"/>
        </a:fontRef>
        <a:srgbClr val="544C44"/>
      </a:tcTxStyle>
      <a:tcStyle>
        <a:tcBdr>
          <a:left>
            <a:ln w="12700" cap="flat">
              <a:solidFill>
                <a:srgbClr val="544C44"/>
              </a:solidFill>
              <a:prstDash val="solid"/>
              <a:round/>
            </a:ln>
          </a:left>
          <a:right>
            <a:ln w="12700" cap="flat">
              <a:solidFill>
                <a:srgbClr val="544C44"/>
              </a:solidFill>
              <a:prstDash val="solid"/>
              <a:round/>
            </a:ln>
          </a:right>
          <a:top>
            <a:ln w="38100" cap="flat">
              <a:solidFill>
                <a:srgbClr val="544C44"/>
              </a:solidFill>
              <a:prstDash val="solid"/>
              <a:round/>
            </a:ln>
          </a:top>
          <a:bottom>
            <a:ln w="127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rgbClr val="103154"/>
          </a:solidFill>
        </a:fill>
      </a:tcStyle>
    </a:lastRow>
    <a:firstRow>
      <a:tcTxStyle b="on" i="off">
        <a:fontRef idx="minor">
          <a:srgbClr val="544C44"/>
        </a:fontRef>
        <a:srgbClr val="544C44"/>
      </a:tcTxStyle>
      <a:tcStyle>
        <a:tcBdr>
          <a:left>
            <a:ln w="12700" cap="flat">
              <a:solidFill>
                <a:srgbClr val="544C44"/>
              </a:solidFill>
              <a:prstDash val="solid"/>
              <a:round/>
            </a:ln>
          </a:left>
          <a:right>
            <a:ln w="12700" cap="flat">
              <a:solidFill>
                <a:srgbClr val="544C44"/>
              </a:solidFill>
              <a:prstDash val="solid"/>
              <a:round/>
            </a:ln>
          </a:right>
          <a:top>
            <a:ln w="12700" cap="flat">
              <a:solidFill>
                <a:srgbClr val="544C44"/>
              </a:solidFill>
              <a:prstDash val="solid"/>
              <a:round/>
            </a:ln>
          </a:top>
          <a:bottom>
            <a:ln w="38100" cap="flat">
              <a:solidFill>
                <a:srgbClr val="544C44"/>
              </a:solidFill>
              <a:prstDash val="solid"/>
              <a:round/>
            </a:ln>
          </a:bottom>
          <a:insideH>
            <a:ln w="12700" cap="flat">
              <a:solidFill>
                <a:srgbClr val="544C44"/>
              </a:solidFill>
              <a:prstDash val="solid"/>
              <a:round/>
            </a:ln>
          </a:insideH>
          <a:insideV>
            <a:ln w="12700" cap="flat">
              <a:solidFill>
                <a:srgbClr val="544C44"/>
              </a:solidFill>
              <a:prstDash val="solid"/>
              <a:round/>
            </a:ln>
          </a:insideV>
        </a:tcBdr>
        <a:fill>
          <a:solidFill>
            <a:srgbClr val="103154"/>
          </a:solidFill>
        </a:fill>
      </a:tcStyle>
    </a:firstRow>
  </a:tblStyle>
  <a:tblStyle styleId="{2708684C-4D16-4618-839F-0558EEFCDFE6}" styleName="">
    <a:tblBg/>
    <a:wholeTbl>
      <a:tcTxStyle b="on" i="off">
        <a:fontRef idx="minor">
          <a:srgbClr val="103154"/>
        </a:fontRef>
        <a:srgbClr val="103154"/>
      </a:tcTxStyle>
      <a:tcStyle>
        <a:tcBdr>
          <a:left>
            <a:ln w="12700" cap="flat">
              <a:solidFill>
                <a:srgbClr val="103154"/>
              </a:solidFill>
              <a:prstDash val="solid"/>
              <a:round/>
            </a:ln>
          </a:left>
          <a:right>
            <a:ln w="12700" cap="flat">
              <a:solidFill>
                <a:srgbClr val="103154"/>
              </a:solidFill>
              <a:prstDash val="solid"/>
              <a:round/>
            </a:ln>
          </a:right>
          <a:top>
            <a:ln w="12700" cap="flat">
              <a:solidFill>
                <a:srgbClr val="103154"/>
              </a:solidFill>
              <a:prstDash val="solid"/>
              <a:round/>
            </a:ln>
          </a:top>
          <a:bottom>
            <a:ln w="12700" cap="flat">
              <a:solidFill>
                <a:srgbClr val="103154"/>
              </a:solidFill>
              <a:prstDash val="solid"/>
              <a:round/>
            </a:ln>
          </a:bottom>
          <a:insideH>
            <a:ln w="12700" cap="flat">
              <a:solidFill>
                <a:srgbClr val="103154"/>
              </a:solidFill>
              <a:prstDash val="solid"/>
              <a:round/>
            </a:ln>
          </a:insideH>
          <a:insideV>
            <a:ln w="12700" cap="flat">
              <a:solidFill>
                <a:srgbClr val="103154"/>
              </a:solidFill>
              <a:prstDash val="solid"/>
              <a:round/>
            </a:ln>
          </a:insideV>
        </a:tcBdr>
        <a:fill>
          <a:solidFill>
            <a:srgbClr val="103154">
              <a:alpha val="20000"/>
            </a:srgbClr>
          </a:solidFill>
        </a:fill>
      </a:tcStyle>
    </a:wholeTbl>
    <a:band2H>
      <a:tcTxStyle/>
      <a:tcStyle>
        <a:tcBdr/>
        <a:fill>
          <a:solidFill>
            <a:srgbClr val="FFFFFF"/>
          </a:solidFill>
        </a:fill>
      </a:tcStyle>
    </a:band2H>
    <a:firstCol>
      <a:tcTxStyle b="on" i="off">
        <a:fontRef idx="minor">
          <a:srgbClr val="103154"/>
        </a:fontRef>
        <a:srgbClr val="103154"/>
      </a:tcTxStyle>
      <a:tcStyle>
        <a:tcBdr>
          <a:left>
            <a:ln w="12700" cap="flat">
              <a:solidFill>
                <a:srgbClr val="103154"/>
              </a:solidFill>
              <a:prstDash val="solid"/>
              <a:round/>
            </a:ln>
          </a:left>
          <a:right>
            <a:ln w="12700" cap="flat">
              <a:solidFill>
                <a:srgbClr val="103154"/>
              </a:solidFill>
              <a:prstDash val="solid"/>
              <a:round/>
            </a:ln>
          </a:right>
          <a:top>
            <a:ln w="12700" cap="flat">
              <a:solidFill>
                <a:srgbClr val="103154"/>
              </a:solidFill>
              <a:prstDash val="solid"/>
              <a:round/>
            </a:ln>
          </a:top>
          <a:bottom>
            <a:ln w="12700" cap="flat">
              <a:solidFill>
                <a:srgbClr val="103154"/>
              </a:solidFill>
              <a:prstDash val="solid"/>
              <a:round/>
            </a:ln>
          </a:bottom>
          <a:insideH>
            <a:ln w="12700" cap="flat">
              <a:solidFill>
                <a:srgbClr val="103154"/>
              </a:solidFill>
              <a:prstDash val="solid"/>
              <a:round/>
            </a:ln>
          </a:insideH>
          <a:insideV>
            <a:ln w="12700" cap="flat">
              <a:solidFill>
                <a:srgbClr val="103154"/>
              </a:solidFill>
              <a:prstDash val="solid"/>
              <a:round/>
            </a:ln>
          </a:insideV>
        </a:tcBdr>
        <a:fill>
          <a:solidFill>
            <a:srgbClr val="103154">
              <a:alpha val="20000"/>
            </a:srgbClr>
          </a:solidFill>
        </a:fill>
      </a:tcStyle>
    </a:firstCol>
    <a:lastRow>
      <a:tcTxStyle b="on" i="off">
        <a:fontRef idx="minor">
          <a:srgbClr val="103154"/>
        </a:fontRef>
        <a:srgbClr val="103154"/>
      </a:tcTxStyle>
      <a:tcStyle>
        <a:tcBdr>
          <a:left>
            <a:ln w="12700" cap="flat">
              <a:solidFill>
                <a:srgbClr val="103154"/>
              </a:solidFill>
              <a:prstDash val="solid"/>
              <a:round/>
            </a:ln>
          </a:left>
          <a:right>
            <a:ln w="12700" cap="flat">
              <a:solidFill>
                <a:srgbClr val="103154"/>
              </a:solidFill>
              <a:prstDash val="solid"/>
              <a:round/>
            </a:ln>
          </a:right>
          <a:top>
            <a:ln w="50800" cap="flat">
              <a:solidFill>
                <a:srgbClr val="103154"/>
              </a:solidFill>
              <a:prstDash val="solid"/>
              <a:round/>
            </a:ln>
          </a:top>
          <a:bottom>
            <a:ln w="12700" cap="flat">
              <a:solidFill>
                <a:srgbClr val="103154"/>
              </a:solidFill>
              <a:prstDash val="solid"/>
              <a:round/>
            </a:ln>
          </a:bottom>
          <a:insideH>
            <a:ln w="12700" cap="flat">
              <a:solidFill>
                <a:srgbClr val="103154"/>
              </a:solidFill>
              <a:prstDash val="solid"/>
              <a:round/>
            </a:ln>
          </a:insideH>
          <a:insideV>
            <a:ln w="12700" cap="flat">
              <a:solidFill>
                <a:srgbClr val="103154"/>
              </a:solidFill>
              <a:prstDash val="solid"/>
              <a:round/>
            </a:ln>
          </a:insideV>
        </a:tcBdr>
        <a:fill>
          <a:noFill/>
        </a:fill>
      </a:tcStyle>
    </a:lastRow>
    <a:firstRow>
      <a:tcTxStyle b="on" i="off">
        <a:fontRef idx="minor">
          <a:srgbClr val="103154"/>
        </a:fontRef>
        <a:srgbClr val="103154"/>
      </a:tcTxStyle>
      <a:tcStyle>
        <a:tcBdr>
          <a:left>
            <a:ln w="12700" cap="flat">
              <a:solidFill>
                <a:srgbClr val="103154"/>
              </a:solidFill>
              <a:prstDash val="solid"/>
              <a:round/>
            </a:ln>
          </a:left>
          <a:right>
            <a:ln w="12700" cap="flat">
              <a:solidFill>
                <a:srgbClr val="103154"/>
              </a:solidFill>
              <a:prstDash val="solid"/>
              <a:round/>
            </a:ln>
          </a:right>
          <a:top>
            <a:ln w="12700" cap="flat">
              <a:solidFill>
                <a:srgbClr val="103154"/>
              </a:solidFill>
              <a:prstDash val="solid"/>
              <a:round/>
            </a:ln>
          </a:top>
          <a:bottom>
            <a:ln w="25400" cap="flat">
              <a:solidFill>
                <a:srgbClr val="103154"/>
              </a:solidFill>
              <a:prstDash val="solid"/>
              <a:round/>
            </a:ln>
          </a:bottom>
          <a:insideH>
            <a:ln w="12700" cap="flat">
              <a:solidFill>
                <a:srgbClr val="103154"/>
              </a:solidFill>
              <a:prstDash val="solid"/>
              <a:round/>
            </a:ln>
          </a:insideH>
          <a:insideV>
            <a:ln w="12700" cap="flat">
              <a:solidFill>
                <a:srgbClr val="103154"/>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60570" autoAdjust="0"/>
  </p:normalViewPr>
  <p:slideViewPr>
    <p:cSldViewPr snapToGrid="0" snapToObjects="1">
      <p:cViewPr varScale="1">
        <p:scale>
          <a:sx n="67" d="100"/>
          <a:sy n="67" d="100"/>
        </p:scale>
        <p:origin x="1816" y="176"/>
      </p:cViewPr>
      <p:guideLst/>
    </p:cSldViewPr>
  </p:slideViewPr>
  <p:outlineViewPr>
    <p:cViewPr>
      <p:scale>
        <a:sx n="33" d="100"/>
        <a:sy n="33" d="100"/>
      </p:scale>
      <p:origin x="0" y="-25254"/>
    </p:cViewPr>
  </p:outlineViewPr>
  <p:notesTextViewPr>
    <p:cViewPr>
      <p:scale>
        <a:sx n="90" d="100"/>
        <a:sy n="90" d="100"/>
      </p:scale>
      <p:origin x="0" y="0"/>
    </p:cViewPr>
  </p:notesTextViewPr>
  <p:sorterViewPr>
    <p:cViewPr varScale="1">
      <p:scale>
        <a:sx n="1" d="1"/>
        <a:sy n="1" d="1"/>
      </p:scale>
      <p:origin x="0" y="-5592"/>
    </p:cViewPr>
  </p:sorterViewPr>
  <p:notesViewPr>
    <p:cSldViewPr snapToGrid="0" snapToObjects="1">
      <p:cViewPr varScale="1">
        <p:scale>
          <a:sx n="66" d="100"/>
          <a:sy n="66" d="100"/>
        </p:scale>
        <p:origin x="3134" y="48"/>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 Id="rId8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52" name="Shape 152"/>
          <p:cNvSpPr>
            <a:spLocks noGrp="1" noRot="1" noChangeAspect="1"/>
          </p:cNvSpPr>
          <p:nvPr>
            <p:ph type="sldImg"/>
          </p:nvPr>
        </p:nvSpPr>
        <p:spPr>
          <a:xfrm>
            <a:off x="1143000" y="685800"/>
            <a:ext cx="4572000" cy="3429000"/>
          </a:xfrm>
          <a:prstGeom prst="rect">
            <a:avLst/>
          </a:prstGeom>
        </p:spPr>
        <p:txBody>
          <a:bodyPr/>
          <a:lstStyle/>
          <a:p>
            <a:endParaRPr/>
          </a:p>
        </p:txBody>
      </p:sp>
      <p:sp>
        <p:nvSpPr>
          <p:cNvPr id="153" name="Shape 153"/>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4926183"/>
      </p:ext>
    </p:extLst>
  </p:cSld>
  <p:clrMap bg1="lt1" tx1="dk1" bg2="lt2" tx2="dk2" accent1="accent1" accent2="accent2" accent3="accent3" accent4="accent4" accent5="accent5" accent6="accent6" hlink="hlink" folHlink="folHlink"/>
  <p:notesStyle>
    <a:lvl1pPr latinLnBrk="0">
      <a:spcBef>
        <a:spcPts val="400"/>
      </a:spcBef>
      <a:defRPr sz="1200">
        <a:latin typeface="+mj-lt"/>
        <a:ea typeface="+mj-ea"/>
        <a:cs typeface="+mj-cs"/>
        <a:sym typeface="Calibri"/>
      </a:defRPr>
    </a:lvl1pPr>
    <a:lvl2pPr indent="228600" latinLnBrk="0">
      <a:spcBef>
        <a:spcPts val="400"/>
      </a:spcBef>
      <a:defRPr sz="1200">
        <a:latin typeface="+mj-lt"/>
        <a:ea typeface="+mj-ea"/>
        <a:cs typeface="+mj-cs"/>
        <a:sym typeface="Calibri"/>
      </a:defRPr>
    </a:lvl2pPr>
    <a:lvl3pPr indent="457200" latinLnBrk="0">
      <a:spcBef>
        <a:spcPts val="400"/>
      </a:spcBef>
      <a:defRPr sz="1200">
        <a:latin typeface="+mj-lt"/>
        <a:ea typeface="+mj-ea"/>
        <a:cs typeface="+mj-cs"/>
        <a:sym typeface="Calibri"/>
      </a:defRPr>
    </a:lvl3pPr>
    <a:lvl4pPr indent="685800" latinLnBrk="0">
      <a:spcBef>
        <a:spcPts val="400"/>
      </a:spcBef>
      <a:defRPr sz="1200">
        <a:latin typeface="+mj-lt"/>
        <a:ea typeface="+mj-ea"/>
        <a:cs typeface="+mj-cs"/>
        <a:sym typeface="Calibri"/>
      </a:defRPr>
    </a:lvl4pPr>
    <a:lvl5pPr indent="914400" latinLnBrk="0">
      <a:spcBef>
        <a:spcPts val="400"/>
      </a:spcBef>
      <a:defRPr sz="1200">
        <a:latin typeface="+mj-lt"/>
        <a:ea typeface="+mj-ea"/>
        <a:cs typeface="+mj-cs"/>
        <a:sym typeface="Calibri"/>
      </a:defRPr>
    </a:lvl5pPr>
    <a:lvl6pPr indent="1143000" latinLnBrk="0">
      <a:spcBef>
        <a:spcPts val="400"/>
      </a:spcBef>
      <a:defRPr sz="1200">
        <a:latin typeface="+mj-lt"/>
        <a:ea typeface="+mj-ea"/>
        <a:cs typeface="+mj-cs"/>
        <a:sym typeface="Calibri"/>
      </a:defRPr>
    </a:lvl6pPr>
    <a:lvl7pPr indent="1371600" latinLnBrk="0">
      <a:spcBef>
        <a:spcPts val="400"/>
      </a:spcBef>
      <a:defRPr sz="1200">
        <a:latin typeface="+mj-lt"/>
        <a:ea typeface="+mj-ea"/>
        <a:cs typeface="+mj-cs"/>
        <a:sym typeface="Calibri"/>
      </a:defRPr>
    </a:lvl7pPr>
    <a:lvl8pPr indent="1600200" latinLnBrk="0">
      <a:spcBef>
        <a:spcPts val="400"/>
      </a:spcBef>
      <a:defRPr sz="1200">
        <a:latin typeface="+mj-lt"/>
        <a:ea typeface="+mj-ea"/>
        <a:cs typeface="+mj-cs"/>
        <a:sym typeface="Calibri"/>
      </a:defRPr>
    </a:lvl8pPr>
    <a:lvl9pPr indent="1828800" latinLnBrk="0">
      <a:spcBef>
        <a:spcPts val="400"/>
      </a:spcBef>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c.ymcdn.com/sites/nhca.site-ym.com/resource/resmgr/imported/tinnitusSimulation.mp3"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c.ymcdn.com/sites/nhca.site-ym.com/resource/resmgr/imported/tinnitusSimulation.mp3"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WELCOME! We are delighted to be here with you today to tell you about an important issue that will impact your life. </a:t>
            </a:r>
          </a:p>
          <a:p>
            <a:r>
              <a:rPr lang="en-US" b="1" dirty="0"/>
              <a:t>We’re talking about LOUD SOUND!</a:t>
            </a:r>
          </a:p>
        </p:txBody>
      </p:sp>
    </p:spTree>
    <p:extLst>
      <p:ext uri="{BB962C8B-B14F-4D97-AF65-F5344CB8AC3E}">
        <p14:creationId xmlns:p14="http://schemas.microsoft.com/office/powerpoint/2010/main" val="1974556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D98F77E-A927-F846-B531-D0969A1183C4}"/>
              </a:ext>
            </a:extLst>
          </p:cNvPr>
          <p:cNvSpPr>
            <a:spLocks noGrp="1"/>
          </p:cNvSpPr>
          <p:nvPr>
            <p:ph type="body" idx="1"/>
          </p:nvPr>
        </p:nvSpPr>
        <p:spPr/>
        <p:txBody>
          <a:bodyPr/>
          <a:lstStyle/>
          <a:p>
            <a:pPr marL="0" marR="0" lvl="0" indent="0" defTabSz="914400" eaLnBrk="1" fontAlgn="auto" latinLnBrk="0" hangingPunct="1">
              <a:lnSpc>
                <a:spcPct val="100000"/>
              </a:lnSpc>
              <a:spcBef>
                <a:spcPts val="400"/>
              </a:spcBef>
              <a:spcAft>
                <a:spcPts val="0"/>
              </a:spcAft>
              <a:buClrTx/>
              <a:buSzTx/>
              <a:buFontTx/>
              <a:buNone/>
              <a:tabLst/>
              <a:defRPr/>
            </a:pPr>
            <a:r>
              <a:rPr lang="en-US" b="1" dirty="0"/>
              <a:t>We want to raise awareness and help prevent something called Noise-Induced Hearing Loss (or NIHL). NIHL is hearing damage caused by loud sound.</a:t>
            </a:r>
            <a:endParaRPr lang="en-US" dirty="0"/>
          </a:p>
          <a:p>
            <a:endParaRPr lang="en-US" dirty="0"/>
          </a:p>
        </p:txBody>
      </p:sp>
    </p:spTree>
    <p:extLst>
      <p:ext uri="{BB962C8B-B14F-4D97-AF65-F5344CB8AC3E}">
        <p14:creationId xmlns:p14="http://schemas.microsoft.com/office/powerpoint/2010/main" val="243816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ABADE5DA-2C6B-4167-A2F1-AE98B4A12664}"/>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D</a:t>
            </a:r>
            <a:r>
              <a:rPr lang="en-US" b="1" dirty="0"/>
              <a:t>o</a:t>
            </a:r>
            <a:r>
              <a:rPr lang="en-US" sz="1200" b="1" dirty="0">
                <a:latin typeface="+mj-lt"/>
                <a:ea typeface="+mj-ea"/>
                <a:cs typeface="+mj-cs"/>
                <a:sym typeface="Calibri"/>
              </a:rPr>
              <a:t> you know that, at the present time, one out of five U.S. teenagers has permanent hearing loss by the age of 19</a:t>
            </a:r>
            <a:r>
              <a:rPr lang="en-US" sz="1200" b="1" i="1" dirty="0">
                <a:latin typeface="+mj-lt"/>
                <a:ea typeface="+mj-ea"/>
                <a:cs typeface="+mj-cs"/>
                <a:sym typeface="Calibri"/>
              </a:rPr>
              <a:t>, most of it due to noise exposure?</a:t>
            </a:r>
            <a:endParaRPr lang="en-US" i="1"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Many  teens don’t even realize that they have damaged their hearing. </a:t>
            </a:r>
            <a:endParaRPr lang="en-US" dirty="0"/>
          </a:p>
        </p:txBody>
      </p:sp>
    </p:spTree>
    <p:extLst>
      <p:ext uri="{BB962C8B-B14F-4D97-AF65-F5344CB8AC3E}">
        <p14:creationId xmlns:p14="http://schemas.microsoft.com/office/powerpoint/2010/main" val="1970801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ABADE5DA-2C6B-4167-A2F1-AE98B4A12664}"/>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Why don’t they know? For one thing, this type of hearing loss is often painless and happens gradually over time.</a:t>
            </a:r>
            <a:endParaRPr lang="en-US"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Many people with mild hearing loss actually believe they are hearing normally.  </a:t>
            </a: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This hearing loss is progressive, often PAINLESS, irreversible and PERMANENT. </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endParaRPr lang="en-US" b="0" dirty="0"/>
          </a:p>
          <a:p>
            <a:pPr marL="0" lvl="0" indent="0" algn="l" rtl="0">
              <a:lnSpc>
                <a:spcPct val="100000"/>
              </a:lnSpc>
              <a:spcBef>
                <a:spcPts val="400"/>
              </a:spcBef>
              <a:spcAft>
                <a:spcPts val="0"/>
              </a:spcAft>
              <a:buSzPts val="1400"/>
              <a:buNone/>
            </a:pPr>
            <a:endParaRPr lang="en-US" b="0" dirty="0"/>
          </a:p>
        </p:txBody>
      </p:sp>
    </p:spTree>
    <p:extLst>
      <p:ext uri="{BB962C8B-B14F-4D97-AF65-F5344CB8AC3E}">
        <p14:creationId xmlns:p14="http://schemas.microsoft.com/office/powerpoint/2010/main" val="3853648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ABADE5DA-2C6B-4167-A2F1-AE98B4A12664}"/>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Once damage occurs, there is no cure or treatment that can fix your hearing. </a:t>
            </a:r>
            <a:endParaRPr lang="en-US" b="1" dirty="0"/>
          </a:p>
          <a:p>
            <a:endParaRPr lang="en-US" dirty="0"/>
          </a:p>
          <a:p>
            <a:endParaRPr lang="en-US" dirty="0"/>
          </a:p>
        </p:txBody>
      </p:sp>
    </p:spTree>
    <p:extLst>
      <p:ext uri="{BB962C8B-B14F-4D97-AF65-F5344CB8AC3E}">
        <p14:creationId xmlns:p14="http://schemas.microsoft.com/office/powerpoint/2010/main" val="3342693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ABADE5DA-2C6B-4167-A2F1-AE98B4A12664}"/>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The good news is that this type of hearing loss is entirely preventable!</a:t>
            </a: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br>
              <a:rPr lang="en-US" sz="1200" b="0" dirty="0">
                <a:latin typeface="+mj-lt"/>
                <a:ea typeface="+mj-ea"/>
                <a:cs typeface="+mj-cs"/>
                <a:sym typeface="Calibri"/>
              </a:rPr>
            </a:br>
            <a:r>
              <a:rPr lang="en-US" sz="1200" b="0" dirty="0">
                <a:latin typeface="+mj-lt"/>
                <a:ea typeface="+mj-ea"/>
                <a:cs typeface="+mj-cs"/>
                <a:sym typeface="Calibri"/>
              </a:rPr>
              <a:t>.</a:t>
            </a:r>
          </a:p>
          <a:p>
            <a:pPr marL="0" lvl="0" indent="0" algn="l" rtl="0">
              <a:lnSpc>
                <a:spcPct val="100000"/>
              </a:lnSpc>
              <a:spcBef>
                <a:spcPts val="400"/>
              </a:spcBef>
              <a:spcAft>
                <a:spcPts val="0"/>
              </a:spcAft>
              <a:buSzPts val="1400"/>
              <a:buNone/>
            </a:pPr>
            <a:endParaRPr lang="en-US" sz="1200" b="0" dirty="0">
              <a:latin typeface="+mj-lt"/>
              <a:ea typeface="+mj-ea"/>
              <a:cs typeface="+mj-cs"/>
              <a:sym typeface="Calibri"/>
            </a:endParaRPr>
          </a:p>
          <a:p>
            <a:pPr marL="0" lvl="0" indent="0" algn="l" rtl="0">
              <a:lnSpc>
                <a:spcPct val="100000"/>
              </a:lnSpc>
              <a:spcBef>
                <a:spcPts val="400"/>
              </a:spcBef>
              <a:spcAft>
                <a:spcPts val="0"/>
              </a:spcAft>
              <a:buSzPts val="1400"/>
              <a:buNone/>
            </a:pPr>
            <a:endParaRPr lang="en-US" b="0" dirty="0"/>
          </a:p>
          <a:p>
            <a:endParaRPr lang="en-US" dirty="0"/>
          </a:p>
        </p:txBody>
      </p:sp>
    </p:spTree>
    <p:extLst>
      <p:ext uri="{BB962C8B-B14F-4D97-AF65-F5344CB8AC3E}">
        <p14:creationId xmlns:p14="http://schemas.microsoft.com/office/powerpoint/2010/main" val="1416513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CA03B4B3-C9B7-424E-B748-3B8B7087359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b="1" dirty="0"/>
              <a:t>Our goal is to save YOUR hearing and teach as many young people as possible how to save theirs!</a:t>
            </a:r>
          </a:p>
        </p:txBody>
      </p:sp>
    </p:spTree>
    <p:extLst>
      <p:ext uri="{BB962C8B-B14F-4D97-AF65-F5344CB8AC3E}">
        <p14:creationId xmlns:p14="http://schemas.microsoft.com/office/powerpoint/2010/main" val="2182313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0DD13BAD-948A-4401-9513-DB32256FAE2B}"/>
              </a:ext>
            </a:extLst>
          </p:cNvPr>
          <p:cNvSpPr>
            <a:spLocks noGrp="1"/>
          </p:cNvSpPr>
          <p:nvPr>
            <p:ph type="body" sz="quarter" idx="1"/>
          </p:nvPr>
        </p:nvSpPr>
        <p:spPr/>
        <p:txBody>
          <a:bodyPr/>
          <a:lstStyle/>
          <a:p>
            <a:pPr marL="0" marR="0" lvl="0" indent="0" algn="l" defTabSz="914400" rtl="0" eaLnBrk="1" fontAlgn="auto" latinLnBrk="0" hangingPunct="1">
              <a:lnSpc>
                <a:spcPct val="100000"/>
              </a:lnSpc>
              <a:spcBef>
                <a:spcPts val="400"/>
              </a:spcBef>
              <a:spcAft>
                <a:spcPts val="0"/>
              </a:spcAft>
              <a:buClr>
                <a:srgbClr val="000000"/>
              </a:buClr>
              <a:buSzPts val="1400"/>
              <a:buFont typeface="Arial"/>
              <a:buNone/>
              <a:tabLst/>
              <a:defRPr/>
            </a:pPr>
            <a:r>
              <a:rPr kumimoji="0" lang="en-US" sz="1200" b="1" i="0" u="none" strike="noStrike" kern="0" cap="none" spc="0" normalizeH="0" baseline="0" noProof="0" dirty="0">
                <a:ln>
                  <a:noFill/>
                </a:ln>
                <a:solidFill>
                  <a:srgbClr val="000000"/>
                </a:solidFill>
                <a:effectLst/>
                <a:uLnTx/>
                <a:uFillTx/>
                <a:latin typeface="+mj-lt"/>
                <a:cs typeface="+mj-cs"/>
                <a:sym typeface="Calibri"/>
              </a:rPr>
              <a:t>Do you enjoy playing music?</a:t>
            </a:r>
            <a:endParaRPr kumimoji="0" lang="en-US" sz="1200" b="0" i="0" u="none" strike="noStrike" kern="0" cap="none" spc="0" normalizeH="0" baseline="0" noProof="0" dirty="0">
              <a:ln>
                <a:noFill/>
              </a:ln>
              <a:solidFill>
                <a:srgbClr val="000000"/>
              </a:solidFill>
              <a:effectLst/>
              <a:uLnTx/>
              <a:uFillTx/>
              <a:latin typeface="+mj-lt"/>
              <a:cs typeface="+mj-cs"/>
              <a:sym typeface="Calibri"/>
            </a:endParaRPr>
          </a:p>
          <a:p>
            <a:pPr marL="0" marR="0" lvl="0" indent="0" algn="l" defTabSz="914400" rtl="0" eaLnBrk="1" fontAlgn="auto" latinLnBrk="0" hangingPunct="1">
              <a:lnSpc>
                <a:spcPct val="100000"/>
              </a:lnSpc>
              <a:spcBef>
                <a:spcPts val="400"/>
              </a:spcBef>
              <a:spcAft>
                <a:spcPts val="0"/>
              </a:spcAft>
              <a:buClr>
                <a:srgbClr val="000000"/>
              </a:buClr>
              <a:buSzPts val="1400"/>
              <a:buFont typeface="Arial"/>
              <a:buNone/>
              <a:tabLst/>
              <a:defRPr/>
            </a:pPr>
            <a:r>
              <a:rPr kumimoji="0" lang="en-US" sz="1200" b="1" i="0" u="none" strike="noStrike" kern="0" cap="none" spc="0" normalizeH="0" baseline="0" noProof="0" dirty="0">
                <a:ln>
                  <a:noFill/>
                </a:ln>
                <a:solidFill>
                  <a:srgbClr val="000000"/>
                </a:solidFill>
                <a:effectLst/>
                <a:uLnTx/>
                <a:uFillTx/>
                <a:latin typeface="+mj-lt"/>
                <a:cs typeface="+mj-cs"/>
                <a:sym typeface="Calibri"/>
              </a:rPr>
              <a:t>The risk of Noise-induced hearing loss is even greater among music students. </a:t>
            </a:r>
            <a:endParaRPr kumimoji="0" lang="en-US" sz="1200" b="0" i="0" u="none" strike="noStrike" kern="0" cap="none" spc="0" normalizeH="0" baseline="0" noProof="0" dirty="0">
              <a:ln>
                <a:noFill/>
              </a:ln>
              <a:solidFill>
                <a:srgbClr val="000000"/>
              </a:solidFill>
              <a:effectLst/>
              <a:uLnTx/>
              <a:uFillTx/>
              <a:latin typeface="+mj-lt"/>
              <a:cs typeface="+mj-cs"/>
              <a:sym typeface="Calibri"/>
            </a:endParaRPr>
          </a:p>
          <a:p>
            <a:pPr marL="0" marR="0" lvl="0" indent="0" algn="l" defTabSz="914400" rtl="0" eaLnBrk="1" fontAlgn="auto" latinLnBrk="0" hangingPunct="1">
              <a:lnSpc>
                <a:spcPct val="100000"/>
              </a:lnSpc>
              <a:spcBef>
                <a:spcPts val="400"/>
              </a:spcBef>
              <a:spcAft>
                <a:spcPts val="0"/>
              </a:spcAft>
              <a:buClr>
                <a:srgbClr val="000000"/>
              </a:buClr>
              <a:buSzPts val="1400"/>
              <a:buFont typeface="Arial"/>
              <a:buNone/>
              <a:tabLst/>
              <a:defRPr/>
            </a:pPr>
            <a:r>
              <a:rPr kumimoji="0" lang="en-US" sz="1200" b="1" i="0" u="none" strike="noStrike" kern="0" cap="none" spc="0" normalizeH="0" baseline="0" noProof="0" dirty="0">
                <a:ln>
                  <a:noFill/>
                </a:ln>
                <a:solidFill>
                  <a:srgbClr val="000000"/>
                </a:solidFill>
                <a:effectLst/>
                <a:uLnTx/>
                <a:uFillTx/>
                <a:latin typeface="+mj-lt"/>
                <a:cs typeface="+mj-cs"/>
                <a:sym typeface="Calibri"/>
              </a:rPr>
              <a:t>45% of</a:t>
            </a:r>
            <a:r>
              <a:rPr kumimoji="0" lang="en-US" sz="1200" b="0" i="0" u="none" strike="noStrike" kern="0" cap="none" spc="0" normalizeH="0" baseline="0" noProof="0" dirty="0">
                <a:ln>
                  <a:noFill/>
                </a:ln>
                <a:solidFill>
                  <a:srgbClr val="000000"/>
                </a:solidFill>
                <a:effectLst/>
                <a:uLnTx/>
                <a:uFillTx/>
                <a:latin typeface="+mj-lt"/>
                <a:cs typeface="+mj-cs"/>
                <a:sym typeface="Calibri"/>
              </a:rPr>
              <a:t> </a:t>
            </a:r>
            <a:r>
              <a:rPr kumimoji="0" lang="en-US" sz="1200" b="1" i="0" u="none" strike="noStrike" kern="0" cap="none" spc="0" normalizeH="0" baseline="0" noProof="0" dirty="0">
                <a:ln>
                  <a:noFill/>
                </a:ln>
                <a:solidFill>
                  <a:srgbClr val="000000"/>
                </a:solidFill>
                <a:effectLst/>
                <a:uLnTx/>
                <a:uFillTx/>
                <a:latin typeface="+mj-lt"/>
                <a:cs typeface="+mj-cs"/>
                <a:sym typeface="Calibri"/>
              </a:rPr>
              <a:t>kids who participate in band, orchestra, jazz band, marching band or even chorus will have permanent hearing loss by the age of 25.</a:t>
            </a:r>
          </a:p>
          <a:p>
            <a:pPr marL="0" marR="0" lvl="0" indent="0" algn="l" defTabSz="914400" rtl="0" eaLnBrk="1" fontAlgn="auto" latinLnBrk="0" hangingPunct="1">
              <a:lnSpc>
                <a:spcPct val="100000"/>
              </a:lnSpc>
              <a:spcBef>
                <a:spcPts val="400"/>
              </a:spcBef>
              <a:spcAft>
                <a:spcPts val="0"/>
              </a:spcAft>
              <a:buClr>
                <a:srgbClr val="000000"/>
              </a:buClr>
              <a:buSzPts val="1400"/>
              <a:buFont typeface="Arial"/>
              <a:buNone/>
              <a:tabLst/>
              <a:defRPr/>
            </a:pPr>
            <a:r>
              <a:rPr kumimoji="0" lang="en-US" sz="1200" b="1" i="0" u="none" strike="noStrike" kern="0" cap="none" spc="0" normalizeH="0" baseline="0" noProof="0" dirty="0">
                <a:ln>
                  <a:noFill/>
                </a:ln>
                <a:solidFill>
                  <a:srgbClr val="000000"/>
                </a:solidFill>
                <a:effectLst/>
                <a:uLnTx/>
                <a:uFillTx/>
                <a:latin typeface="+mj-lt"/>
                <a:cs typeface="+mj-cs"/>
                <a:sym typeface="Calibri"/>
              </a:rPr>
              <a:t>That’s almost HALF of young people in music programs!</a:t>
            </a:r>
            <a:endParaRPr kumimoji="0" lang="en-US" sz="1200" b="0" i="0" u="none" strike="noStrike" kern="0" cap="none" spc="0" normalizeH="0" baseline="0" noProof="0" dirty="0">
              <a:ln>
                <a:noFill/>
              </a:ln>
              <a:solidFill>
                <a:srgbClr val="000000"/>
              </a:solidFill>
              <a:effectLst/>
              <a:uLnTx/>
              <a:uFillTx/>
              <a:latin typeface="+mj-lt"/>
              <a:cs typeface="+mj-cs"/>
              <a:sym typeface="Calibri"/>
            </a:endParaRPr>
          </a:p>
          <a:p>
            <a:endParaRPr lang="en-US" dirty="0"/>
          </a:p>
          <a:p>
            <a:endParaRPr lang="en-US" dirty="0"/>
          </a:p>
          <a:p>
            <a:endParaRPr lang="en-US" dirty="0"/>
          </a:p>
          <a:p>
            <a:r>
              <a:rPr lang="en-US" dirty="0"/>
              <a:t>Source for marching band  image: </a:t>
            </a:r>
            <a:r>
              <a:rPr lang="en-US" dirty="0" err="1"/>
              <a:t>publicdomainfiles.com</a:t>
            </a:r>
            <a:r>
              <a:rPr lang="en-US" dirty="0"/>
              <a:t> (marching band)</a:t>
            </a:r>
          </a:p>
          <a:p>
            <a:r>
              <a:rPr lang="en-US" dirty="0"/>
              <a:t>Source for rock band image: </a:t>
            </a:r>
            <a:r>
              <a:rPr lang="en-US" dirty="0" err="1"/>
              <a:t>pixabay,com</a:t>
            </a:r>
            <a:r>
              <a:rPr lang="en-US" dirty="0"/>
              <a:t> (band drum guitar – free vector image)</a:t>
            </a:r>
          </a:p>
        </p:txBody>
      </p:sp>
    </p:spTree>
    <p:extLst>
      <p:ext uri="{BB962C8B-B14F-4D97-AF65-F5344CB8AC3E}">
        <p14:creationId xmlns:p14="http://schemas.microsoft.com/office/powerpoint/2010/main" val="616187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6E41E1FC-BA1A-45A3-A060-04065D80F1FA}"/>
              </a:ext>
            </a:extLst>
          </p:cNvPr>
          <p:cNvSpPr>
            <a:spLocks noGrp="1"/>
          </p:cNvSpPr>
          <p:nvPr>
            <p:ph type="body" sz="quarter" idx="1"/>
          </p:nvPr>
        </p:nvSpPr>
        <p:spPr/>
        <p:txBody>
          <a:bodyPr/>
          <a:lstStyle/>
          <a:p>
            <a:r>
              <a:rPr lang="en-US" b="1" i="0" baseline="0" dirty="0"/>
              <a:t>Is hearing loss all that important?</a:t>
            </a:r>
          </a:p>
          <a:p>
            <a:r>
              <a:rPr lang="en-US" b="1" i="0" baseline="0" dirty="0"/>
              <a:t>ABSOLUTELY!</a:t>
            </a:r>
          </a:p>
          <a:p>
            <a:endParaRPr lang="en-US" b="1" i="0" baseline="0" dirty="0"/>
          </a:p>
        </p:txBody>
      </p:sp>
    </p:spTree>
    <p:extLst>
      <p:ext uri="{BB962C8B-B14F-4D97-AF65-F5344CB8AC3E}">
        <p14:creationId xmlns:p14="http://schemas.microsoft.com/office/powerpoint/2010/main" val="16577197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6FD07C16-1FBC-4097-8D43-D5D5682035C4}"/>
              </a:ext>
            </a:extLst>
          </p:cNvPr>
          <p:cNvSpPr>
            <a:spLocks noGrp="1"/>
          </p:cNvSpPr>
          <p:nvPr>
            <p:ph type="body" sz="quarter" idx="1"/>
          </p:nvPr>
        </p:nvSpPr>
        <p:spPr/>
        <p:txBody>
          <a:bodyPr/>
          <a:lstStyle/>
          <a:p>
            <a:r>
              <a:rPr lang="en-US" b="1" dirty="0"/>
              <a:t>ELEMENTARY SCHOOL VERSION:</a:t>
            </a:r>
          </a:p>
          <a:p>
            <a:r>
              <a:rPr lang="en-US" b="1" dirty="0"/>
              <a:t>How well you do in school is influenced by how well you hear.</a:t>
            </a:r>
          </a:p>
          <a:p>
            <a:r>
              <a:rPr lang="en-US" b="1" dirty="0"/>
              <a:t>Hearing loss can cause learning problems,</a:t>
            </a:r>
          </a:p>
          <a:p>
            <a:r>
              <a:rPr lang="en-US" b="1" dirty="0"/>
              <a:t>&lt;click&gt; Difficulty thinking,</a:t>
            </a:r>
          </a:p>
          <a:p>
            <a:r>
              <a:rPr lang="en-US" b="1" dirty="0"/>
              <a:t>&lt;click&gt; Trouble paying attention,</a:t>
            </a:r>
          </a:p>
          <a:p>
            <a:r>
              <a:rPr lang="en-US" b="1" dirty="0"/>
              <a:t>And &lt;click&gt; problems remembering information.</a:t>
            </a:r>
          </a:p>
          <a:p>
            <a:endParaRPr lang="en-US" b="1" dirty="0"/>
          </a:p>
          <a:p>
            <a:endParaRPr lang="en-US" b="1" dirty="0"/>
          </a:p>
        </p:txBody>
      </p:sp>
    </p:spTree>
    <p:extLst>
      <p:ext uri="{BB962C8B-B14F-4D97-AF65-F5344CB8AC3E}">
        <p14:creationId xmlns:p14="http://schemas.microsoft.com/office/powerpoint/2010/main" val="31201818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6FD07C16-1FBC-4097-8D43-D5D5682035C4}"/>
              </a:ext>
            </a:extLst>
          </p:cNvPr>
          <p:cNvSpPr>
            <a:spLocks noGrp="1"/>
          </p:cNvSpPr>
          <p:nvPr>
            <p:ph type="body" sz="quarter" idx="1"/>
          </p:nvPr>
        </p:nvSpPr>
        <p:spPr/>
        <p:txBody>
          <a:bodyPr/>
          <a:lstStyle/>
          <a:p>
            <a:r>
              <a:rPr lang="en-US" b="1" dirty="0"/>
              <a:t>ALL VERSIONS: ELEMENTARY and MIDDLE/HIGH SCHOOL :</a:t>
            </a:r>
          </a:p>
          <a:p>
            <a:r>
              <a:rPr lang="en-US" b="1" dirty="0"/>
              <a:t>It can also affect </a:t>
            </a:r>
            <a:r>
              <a:rPr lang="en-US" b="0" dirty="0"/>
              <a:t>&lt;Click&gt; </a:t>
            </a:r>
            <a:r>
              <a:rPr lang="en-US" b="1" dirty="0"/>
              <a:t>how you feel and </a:t>
            </a:r>
            <a:r>
              <a:rPr lang="en-US" b="0" dirty="0"/>
              <a:t>(&lt;click&gt; </a:t>
            </a:r>
            <a:r>
              <a:rPr lang="en-US" b="1" dirty="0"/>
              <a:t>how well you sleep.</a:t>
            </a:r>
          </a:p>
          <a:p>
            <a:br>
              <a:rPr lang="en-US" b="1" dirty="0"/>
            </a:br>
            <a:endParaRPr lang="en-US" b="1" dirty="0"/>
          </a:p>
        </p:txBody>
      </p:sp>
    </p:spTree>
    <p:extLst>
      <p:ext uri="{BB962C8B-B14F-4D97-AF65-F5344CB8AC3E}">
        <p14:creationId xmlns:p14="http://schemas.microsoft.com/office/powerpoint/2010/main" val="1079110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227038F7-6D34-4209-A1FC-0DFE0C55A064}"/>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This video will demonstrate what hearing loss actually sounds like. </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First, you will hear the Flintstones’ characters speaking at a normal volume. </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Then you will hear what mild hearing loss sounds like, then moderate</a:t>
            </a:r>
            <a:r>
              <a:rPr lang="en-US" sz="1200" b="0" dirty="0">
                <a:latin typeface="+mj-lt"/>
                <a:ea typeface="+mj-ea"/>
                <a:cs typeface="+mj-cs"/>
                <a:sym typeface="Calibri"/>
              </a:rPr>
              <a:t> </a:t>
            </a:r>
            <a:r>
              <a:rPr lang="en-US" sz="1200" b="1" dirty="0">
                <a:latin typeface="+mj-lt"/>
                <a:ea typeface="+mj-ea"/>
                <a:cs typeface="+mj-cs"/>
                <a:sym typeface="Calibri"/>
              </a:rPr>
              <a:t>hearing loss, and then severe hearing loss.</a:t>
            </a:r>
            <a:r>
              <a:rPr lang="en-US" sz="1200" dirty="0">
                <a:latin typeface="+mj-lt"/>
                <a:ea typeface="+mj-ea"/>
                <a:cs typeface="+mj-cs"/>
                <a:sym typeface="Calibri"/>
              </a:rPr>
              <a:t> </a:t>
            </a:r>
            <a:endParaRPr lang="en-US" dirty="0"/>
          </a:p>
          <a:p>
            <a:pPr marL="0" lvl="0" indent="0" algn="l" rtl="0">
              <a:lnSpc>
                <a:spcPct val="100000"/>
              </a:lnSpc>
              <a:spcBef>
                <a:spcPts val="400"/>
              </a:spcBef>
              <a:spcAft>
                <a:spcPts val="0"/>
              </a:spcAft>
              <a:buSzPts val="1400"/>
              <a:buNone/>
            </a:pPr>
            <a:r>
              <a:rPr lang="en-US" sz="1200" b="1" dirty="0"/>
              <a:t>While listening, keep in mind that many people people with mild hearing loss think their hearing is normal.</a:t>
            </a:r>
          </a:p>
          <a:p>
            <a:endParaRPr lang="en-US" dirty="0"/>
          </a:p>
          <a:p>
            <a:r>
              <a:rPr lang="en-US" dirty="0"/>
              <a:t>&lt;Video should then play&gt;</a:t>
            </a:r>
          </a:p>
          <a:p>
            <a:endParaRPr lang="en-US" dirty="0"/>
          </a:p>
        </p:txBody>
      </p:sp>
    </p:spTree>
    <p:extLst>
      <p:ext uri="{BB962C8B-B14F-4D97-AF65-F5344CB8AC3E}">
        <p14:creationId xmlns:p14="http://schemas.microsoft.com/office/powerpoint/2010/main" val="41873370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227038F7-6D34-4209-A1FC-0DFE0C55A064}"/>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What d</a:t>
            </a:r>
            <a:r>
              <a:rPr lang="en-US" b="1" dirty="0"/>
              <a:t>id</a:t>
            </a:r>
            <a:r>
              <a:rPr lang="en-US" sz="1200" b="1" dirty="0">
                <a:latin typeface="+mj-lt"/>
                <a:ea typeface="+mj-ea"/>
                <a:cs typeface="+mj-cs"/>
                <a:sym typeface="Calibri"/>
              </a:rPr>
              <a:t> you notice?</a:t>
            </a:r>
            <a:r>
              <a:rPr lang="en-US" sz="1200" dirty="0">
                <a:latin typeface="+mj-lt"/>
                <a:ea typeface="+mj-ea"/>
                <a:cs typeface="+mj-cs"/>
                <a:sym typeface="Calibri"/>
              </a:rPr>
              <a:t> &lt;Narrator should pause a few seconds to give students time to consider the question.)</a:t>
            </a:r>
            <a:endParaRPr lang="en-US"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You probably heard the sound get softer but, did you also </a:t>
            </a:r>
            <a:r>
              <a:rPr lang="en-US" b="1" dirty="0"/>
              <a:t>notice </a:t>
            </a:r>
            <a:r>
              <a:rPr lang="en-US" sz="1200" b="1" dirty="0">
                <a:latin typeface="+mj-lt"/>
                <a:ea typeface="+mj-ea"/>
                <a:cs typeface="+mj-cs"/>
                <a:sym typeface="Calibri"/>
              </a:rPr>
              <a:t>that it sounded garbled and harder to understand?</a:t>
            </a:r>
            <a:endParaRPr lang="en-US" sz="1200"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That’s something that people don’t often realize about hearing loss</a:t>
            </a:r>
            <a:r>
              <a:rPr lang="en-US" sz="1200" dirty="0">
                <a:latin typeface="+mj-lt"/>
                <a:ea typeface="+mj-ea"/>
                <a:cs typeface="+mj-cs"/>
                <a:sym typeface="Calibri"/>
              </a:rPr>
              <a:t>.</a:t>
            </a:r>
            <a:endParaRPr lang="en-US"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It’s not only that speech gets quieter; it also becomes more difficult to comprehend what’s being said.</a:t>
            </a:r>
            <a:endParaRPr lang="en-US" dirty="0"/>
          </a:p>
          <a:p>
            <a:pPr marL="0" lvl="0" indent="0" algn="l" rtl="0">
              <a:lnSpc>
                <a:spcPct val="100000"/>
              </a:lnSpc>
              <a:spcBef>
                <a:spcPts val="400"/>
              </a:spcBef>
              <a:spcAft>
                <a:spcPts val="0"/>
              </a:spcAft>
              <a:buSzPts val="1400"/>
              <a:buNone/>
            </a:pPr>
            <a:endParaRPr lang="en-US" dirty="0"/>
          </a:p>
          <a:p>
            <a:pPr marL="0" lvl="0" indent="0" algn="l" rtl="0">
              <a:lnSpc>
                <a:spcPct val="100000"/>
              </a:lnSpc>
              <a:spcBef>
                <a:spcPts val="400"/>
              </a:spcBef>
              <a:spcAft>
                <a:spcPts val="0"/>
              </a:spcAft>
              <a:buSzPts val="1400"/>
              <a:buNone/>
            </a:pPr>
            <a:endParaRPr lang="en-US" dirty="0"/>
          </a:p>
        </p:txBody>
      </p:sp>
    </p:spTree>
    <p:extLst>
      <p:ext uri="{BB962C8B-B14F-4D97-AF65-F5344CB8AC3E}">
        <p14:creationId xmlns:p14="http://schemas.microsoft.com/office/powerpoint/2010/main" val="13517640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EA66FF21-04DB-4A51-B0D5-CA1B08613F57}"/>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Do you enjoy music?</a:t>
            </a:r>
            <a:endParaRPr lang="en-US" sz="1200" dirty="0">
              <a:latin typeface="+mj-lt"/>
              <a:ea typeface="+mj-ea"/>
              <a:cs typeface="+mj-cs"/>
              <a:sym typeface="Calibri"/>
            </a:endParaRP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b="1" dirty="0"/>
              <a:t>While the </a:t>
            </a:r>
            <a:r>
              <a:rPr lang="en-US" sz="1200" b="1" dirty="0">
                <a:latin typeface="+mj-lt"/>
                <a:ea typeface="+mj-ea"/>
                <a:cs typeface="+mj-cs"/>
                <a:sym typeface="Calibri"/>
              </a:rPr>
              <a:t>Flintstone Video show</a:t>
            </a:r>
            <a:r>
              <a:rPr lang="en-US" b="1" dirty="0"/>
              <a:t>ed</a:t>
            </a:r>
            <a:r>
              <a:rPr lang="en-US" sz="1200" b="1" dirty="0">
                <a:latin typeface="+mj-lt"/>
                <a:ea typeface="+mj-ea"/>
                <a:cs typeface="+mj-cs"/>
                <a:sym typeface="Calibri"/>
              </a:rPr>
              <a:t> what speech sounds like with different degrees of hearing loss</a:t>
            </a:r>
            <a:r>
              <a:rPr lang="en-US" b="1" dirty="0"/>
              <a:t>,</a:t>
            </a:r>
            <a:r>
              <a:rPr lang="en-US" dirty="0"/>
              <a:t> </a:t>
            </a:r>
            <a:r>
              <a:rPr lang="en-US" b="1" dirty="0"/>
              <a:t>t</a:t>
            </a:r>
            <a:r>
              <a:rPr lang="en-US" sz="1200" b="1" dirty="0">
                <a:latin typeface="+mj-lt"/>
                <a:ea typeface="+mj-ea"/>
                <a:cs typeface="+mj-cs"/>
                <a:sym typeface="Calibri"/>
              </a:rPr>
              <a:t>his next demonstration illustrates what hearing loss sounds like when you listen to music.</a:t>
            </a:r>
            <a:endParaRPr lang="en-US" dirty="0"/>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First, you</a:t>
            </a:r>
            <a:r>
              <a:rPr lang="en-US" sz="1200" b="0" dirty="0">
                <a:latin typeface="+mj-lt"/>
                <a:ea typeface="+mj-ea"/>
                <a:cs typeface="+mj-cs"/>
                <a:sym typeface="Calibri"/>
              </a:rPr>
              <a:t> </a:t>
            </a:r>
            <a:r>
              <a:rPr lang="en-US" sz="1200" b="1" dirty="0">
                <a:latin typeface="+mj-lt"/>
                <a:ea typeface="+mj-ea"/>
                <a:cs typeface="+mj-cs"/>
                <a:sym typeface="Calibri"/>
              </a:rPr>
              <a:t>will hear a song illustrating what it’s like to listen with mild hearing loss. </a:t>
            </a:r>
            <a:endParaRPr lang="en-US"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&lt;play first audio clip&gt;</a:t>
            </a: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p:txBody>
      </p:sp>
    </p:spTree>
    <p:extLst>
      <p:ext uri="{BB962C8B-B14F-4D97-AF65-F5344CB8AC3E}">
        <p14:creationId xmlns:p14="http://schemas.microsoft.com/office/powerpoint/2010/main" val="2624686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EA66FF21-04DB-4A51-B0D5-CA1B08613F57}"/>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Now, you will hear</a:t>
            </a:r>
            <a:r>
              <a:rPr lang="en-US" b="1" dirty="0"/>
              <a:t> th</a:t>
            </a:r>
            <a:r>
              <a:rPr lang="en-US" sz="1200" b="1" dirty="0">
                <a:latin typeface="+mj-lt"/>
                <a:ea typeface="+mj-ea"/>
                <a:cs typeface="+mj-cs"/>
                <a:sym typeface="Calibri"/>
              </a:rPr>
              <a:t>at same song with normal hearing.</a:t>
            </a:r>
            <a:r>
              <a:rPr lang="en-US" sz="1200" dirty="0">
                <a:latin typeface="+mj-lt"/>
                <a:ea typeface="+mj-ea"/>
                <a:cs typeface="+mj-cs"/>
                <a:sym typeface="Calibri"/>
              </a:rPr>
              <a:t> </a:t>
            </a:r>
            <a:endParaRPr lang="en-US"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&lt;play second audio clip&gt;</a:t>
            </a: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Big difference, right?</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Often, people with mild hearing loss don’t even know they aren’t hearing clearly.</a:t>
            </a:r>
            <a:endParaRPr lang="en-US" b="1" dirty="0"/>
          </a:p>
          <a:p>
            <a:endParaRPr lang="en-US" dirty="0"/>
          </a:p>
        </p:txBody>
      </p:sp>
    </p:spTree>
    <p:extLst>
      <p:ext uri="{BB962C8B-B14F-4D97-AF65-F5344CB8AC3E}">
        <p14:creationId xmlns:p14="http://schemas.microsoft.com/office/powerpoint/2010/main" val="2358361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40" name="Google Shape;240;p18: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400"/>
              </a:spcBef>
              <a:spcAft>
                <a:spcPts val="0"/>
              </a:spcAft>
              <a:buSzPts val="1400"/>
              <a:buNone/>
            </a:pPr>
            <a:r>
              <a:rPr lang="en-US" sz="1200" b="1" dirty="0">
                <a:latin typeface="Calibri"/>
                <a:ea typeface="Calibri"/>
                <a:cs typeface="Calibri"/>
                <a:sym typeface="Calibri"/>
              </a:rPr>
              <a:t>Elementary School Version:</a:t>
            </a:r>
          </a:p>
          <a:p>
            <a:pPr marL="0" lvl="0" indent="0" algn="l" rtl="0">
              <a:lnSpc>
                <a:spcPct val="100000"/>
              </a:lnSpc>
              <a:spcBef>
                <a:spcPts val="400"/>
              </a:spcBef>
              <a:spcAft>
                <a:spcPts val="0"/>
              </a:spcAft>
              <a:buSzPts val="1400"/>
              <a:buNone/>
            </a:pPr>
            <a:endParaRPr lang="en-US" sz="1200" b="1" dirty="0">
              <a:latin typeface="Calibri"/>
              <a:ea typeface="Calibri"/>
              <a:cs typeface="Calibri"/>
              <a:sym typeface="Calibri"/>
            </a:endParaRPr>
          </a:p>
          <a:p>
            <a:pPr marL="0" lvl="0" indent="0" algn="l" rtl="0">
              <a:lnSpc>
                <a:spcPct val="100000"/>
              </a:lnSpc>
              <a:spcBef>
                <a:spcPts val="400"/>
              </a:spcBef>
              <a:spcAft>
                <a:spcPts val="0"/>
              </a:spcAft>
              <a:buSzPts val="1400"/>
              <a:buNone/>
            </a:pPr>
            <a:r>
              <a:rPr lang="en-US" sz="1200" b="1" dirty="0">
                <a:latin typeface="Calibri"/>
                <a:ea typeface="Calibri"/>
                <a:cs typeface="Calibri"/>
                <a:sym typeface="Calibri"/>
              </a:rPr>
              <a:t>Noise-induced hearing loss is also frequently accompanied by tinnitus (pronounced either TIN-</a:t>
            </a:r>
            <a:r>
              <a:rPr lang="en-US" sz="1200" b="1" dirty="0" err="1">
                <a:latin typeface="Calibri"/>
                <a:ea typeface="Calibri"/>
                <a:cs typeface="Calibri"/>
                <a:sym typeface="Calibri"/>
              </a:rPr>
              <a:t>ih</a:t>
            </a:r>
            <a:r>
              <a:rPr lang="en-US" sz="1200" b="1" dirty="0">
                <a:latin typeface="Calibri"/>
                <a:ea typeface="Calibri"/>
                <a:cs typeface="Calibri"/>
                <a:sym typeface="Calibri"/>
              </a:rPr>
              <a:t>-</a:t>
            </a:r>
            <a:r>
              <a:rPr lang="en-US" sz="1200" b="1" dirty="0" err="1">
                <a:latin typeface="Calibri"/>
                <a:ea typeface="Calibri"/>
                <a:cs typeface="Calibri"/>
                <a:sym typeface="Calibri"/>
              </a:rPr>
              <a:t>tus</a:t>
            </a:r>
            <a:r>
              <a:rPr lang="en-US" sz="1200" b="1" dirty="0">
                <a:latin typeface="Calibri"/>
                <a:ea typeface="Calibri"/>
                <a:cs typeface="Calibri"/>
                <a:sym typeface="Calibri"/>
              </a:rPr>
              <a:t> or Tin-EYE-</a:t>
            </a:r>
            <a:r>
              <a:rPr lang="en-US" sz="1200" b="1" dirty="0" err="1">
                <a:latin typeface="Calibri"/>
                <a:ea typeface="Calibri"/>
                <a:cs typeface="Calibri"/>
                <a:sym typeface="Calibri"/>
              </a:rPr>
              <a:t>tus</a:t>
            </a:r>
            <a:r>
              <a:rPr lang="en-US" sz="1200" b="1" dirty="0">
                <a:latin typeface="Calibri"/>
                <a:ea typeface="Calibri"/>
                <a:cs typeface="Calibri"/>
                <a:sym typeface="Calibri"/>
              </a:rPr>
              <a:t>.) </a:t>
            </a:r>
          </a:p>
          <a:p>
            <a:pPr marL="0" lvl="0" indent="0" algn="l" rtl="0">
              <a:lnSpc>
                <a:spcPct val="100000"/>
              </a:lnSpc>
              <a:spcBef>
                <a:spcPts val="400"/>
              </a:spcBef>
              <a:spcAft>
                <a:spcPts val="0"/>
              </a:spcAft>
              <a:buSzPts val="1400"/>
              <a:buNone/>
            </a:pPr>
            <a:r>
              <a:rPr lang="en-US" sz="1200" b="1" dirty="0">
                <a:latin typeface="Calibri"/>
                <a:ea typeface="Calibri"/>
                <a:cs typeface="Calibri"/>
                <a:sym typeface="Calibri"/>
              </a:rPr>
              <a:t>Tinnitus is a ringing or a buzzing or a chirping sound that the brain creates once there is a certain amount of hearing damage. </a:t>
            </a:r>
            <a:endParaRPr sz="1200" b="1" dirty="0">
              <a:latin typeface="Calibri"/>
              <a:ea typeface="Calibri"/>
              <a:cs typeface="Calibri"/>
              <a:sym typeface="Calibri"/>
            </a:endParaRPr>
          </a:p>
          <a:p>
            <a:pPr marL="0" lvl="0" indent="0" algn="l" rtl="0">
              <a:lnSpc>
                <a:spcPct val="100000"/>
              </a:lnSpc>
              <a:spcBef>
                <a:spcPts val="400"/>
              </a:spcBef>
              <a:spcAft>
                <a:spcPts val="0"/>
              </a:spcAft>
              <a:buSzPts val="1400"/>
              <a:buNone/>
            </a:pPr>
            <a:endParaRPr b="1" dirty="0"/>
          </a:p>
          <a:p>
            <a:pPr marL="0" lvl="0" indent="0" algn="l" rtl="0">
              <a:lnSpc>
                <a:spcPct val="100000"/>
              </a:lnSpc>
              <a:spcBef>
                <a:spcPts val="0"/>
              </a:spcBef>
              <a:spcAft>
                <a:spcPts val="0"/>
              </a:spcAft>
              <a:buSzPts val="1400"/>
              <a:buNone/>
            </a:pPr>
            <a:r>
              <a:rPr lang="en-US" b="1" dirty="0">
                <a:solidFill>
                  <a:schemeClr val="dk1"/>
                </a:solidFill>
              </a:rPr>
              <a:t>Sometimes you hear this ringing in your ears and it goes away later or the next day. You may think this means that your hearing is okay. Actually, temporary ringing, even if goes away, is a sign that you’ve permanently damaged some of your hearing.</a:t>
            </a:r>
          </a:p>
          <a:p>
            <a:pPr marL="0" marR="0" lvl="0" indent="0" algn="l" defTabSz="914400" rtl="0" eaLnBrk="1" fontAlgn="auto" latinLnBrk="0" hangingPunct="1">
              <a:lnSpc>
                <a:spcPct val="100000"/>
              </a:lnSpc>
              <a:spcBef>
                <a:spcPts val="0"/>
              </a:spcBef>
              <a:spcAft>
                <a:spcPts val="0"/>
              </a:spcAft>
              <a:buClrTx/>
              <a:buSzPts val="1400"/>
              <a:buFontTx/>
              <a:buNone/>
              <a:tabLst/>
              <a:defRPr/>
            </a:pPr>
            <a:endParaRPr lang="en-US" b="1" i="0" dirty="0">
              <a:solidFill>
                <a:schemeClr val="dk1"/>
              </a:solidFill>
            </a:endParaRPr>
          </a:p>
          <a:p>
            <a:pPr marL="0" marR="0" lvl="0" indent="0" algn="l" defTabSz="914400" rtl="0" eaLnBrk="1" fontAlgn="auto" latinLnBrk="0" hangingPunct="1">
              <a:lnSpc>
                <a:spcPct val="100000"/>
              </a:lnSpc>
              <a:spcBef>
                <a:spcPts val="0"/>
              </a:spcBef>
              <a:spcAft>
                <a:spcPts val="0"/>
              </a:spcAft>
              <a:buClrTx/>
              <a:buSzPts val="1400"/>
              <a:buFontTx/>
              <a:buNone/>
              <a:tabLst/>
              <a:defRPr/>
            </a:pPr>
            <a:r>
              <a:rPr lang="en-US" b="1" i="1" dirty="0">
                <a:solidFill>
                  <a:schemeClr val="dk1"/>
                </a:solidFill>
              </a:rPr>
              <a:t>And over time, this tinnitus can become permanent. </a:t>
            </a:r>
          </a:p>
          <a:p>
            <a:pPr marL="0" lvl="0" indent="0" algn="l" rtl="0">
              <a:lnSpc>
                <a:spcPct val="100000"/>
              </a:lnSpc>
              <a:spcBef>
                <a:spcPts val="0"/>
              </a:spcBef>
              <a:spcAft>
                <a:spcPts val="0"/>
              </a:spcAft>
              <a:buSzPts val="1400"/>
              <a:buNone/>
            </a:pPr>
            <a:endParaRPr b="1" dirty="0">
              <a:solidFill>
                <a:schemeClr val="dk1"/>
              </a:solidFill>
            </a:endParaRPr>
          </a:p>
          <a:p>
            <a:pPr marL="0" lvl="0" indent="0" algn="l" rtl="0">
              <a:lnSpc>
                <a:spcPct val="100000"/>
              </a:lnSpc>
              <a:spcBef>
                <a:spcPts val="0"/>
              </a:spcBef>
              <a:spcAft>
                <a:spcPts val="0"/>
              </a:spcAft>
              <a:buClr>
                <a:schemeClr val="dk1"/>
              </a:buClr>
              <a:buSzPts val="1400"/>
              <a:buFont typeface="Arial"/>
              <a:buNone/>
            </a:pPr>
            <a:endParaRPr lang="en-US" b="0" dirty="0">
              <a:solidFill>
                <a:schemeClr val="dk1"/>
              </a:solidFill>
            </a:endParaRPr>
          </a:p>
          <a:p>
            <a:pPr marL="0" lvl="0" indent="0" algn="l" rtl="0">
              <a:lnSpc>
                <a:spcPct val="100000"/>
              </a:lnSpc>
              <a:spcBef>
                <a:spcPts val="0"/>
              </a:spcBef>
              <a:spcAft>
                <a:spcPts val="0"/>
              </a:spcAft>
              <a:buClr>
                <a:schemeClr val="dk1"/>
              </a:buClr>
              <a:buSzPts val="1400"/>
              <a:buFont typeface="Arial"/>
              <a:buNone/>
            </a:pPr>
            <a:endParaRPr lang="en-US" b="0" dirty="0">
              <a:solidFill>
                <a:schemeClr val="dk1"/>
              </a:solidFill>
            </a:endParaRPr>
          </a:p>
          <a:p>
            <a:pPr marL="0" lvl="0" indent="0" algn="l" rtl="0">
              <a:lnSpc>
                <a:spcPct val="100000"/>
              </a:lnSpc>
              <a:spcBef>
                <a:spcPts val="0"/>
              </a:spcBef>
              <a:spcAft>
                <a:spcPts val="0"/>
              </a:spcAft>
              <a:buClr>
                <a:schemeClr val="dk1"/>
              </a:buClr>
              <a:buSzPts val="1400"/>
              <a:buFont typeface="Arial"/>
              <a:buNone/>
            </a:pPr>
            <a:endParaRPr lang="en-US" b="0" dirty="0">
              <a:solidFill>
                <a:schemeClr val="dk1"/>
              </a:solidFill>
            </a:endParaRPr>
          </a:p>
          <a:p>
            <a:pPr marL="0" lvl="0" indent="0" algn="l" rtl="0">
              <a:lnSpc>
                <a:spcPct val="100000"/>
              </a:lnSpc>
              <a:spcBef>
                <a:spcPts val="0"/>
              </a:spcBef>
              <a:spcAft>
                <a:spcPts val="0"/>
              </a:spcAft>
              <a:buClr>
                <a:schemeClr val="dk1"/>
              </a:buClr>
              <a:buSzPts val="1400"/>
              <a:buFont typeface="Arial"/>
              <a:buNone/>
            </a:pPr>
            <a:endParaRPr lang="en-US" b="0" dirty="0">
              <a:solidFill>
                <a:schemeClr val="dk1"/>
              </a:solidFill>
            </a:endParaRPr>
          </a:p>
          <a:p>
            <a:pPr marL="0" lvl="0" indent="0" algn="l" rtl="0">
              <a:lnSpc>
                <a:spcPct val="100000"/>
              </a:lnSpc>
              <a:spcBef>
                <a:spcPts val="0"/>
              </a:spcBef>
              <a:spcAft>
                <a:spcPts val="0"/>
              </a:spcAft>
              <a:buClr>
                <a:schemeClr val="dk1"/>
              </a:buClr>
              <a:buSzPts val="1400"/>
              <a:buFont typeface="Arial"/>
              <a:buNone/>
            </a:pPr>
            <a:br>
              <a:rPr lang="en-US" b="0" dirty="0">
                <a:solidFill>
                  <a:schemeClr val="dk1"/>
                </a:solidFill>
              </a:rPr>
            </a:br>
            <a:endParaRPr b="1" dirty="0"/>
          </a:p>
          <a:p>
            <a:pPr marL="0" lvl="0" indent="0" algn="l" rtl="0">
              <a:lnSpc>
                <a:spcPct val="100000"/>
              </a:lnSpc>
              <a:spcBef>
                <a:spcPts val="400"/>
              </a:spcBef>
              <a:spcAft>
                <a:spcPts val="0"/>
              </a:spcAft>
              <a:buSzPts val="1400"/>
              <a:buNone/>
            </a:pPr>
            <a:r>
              <a:rPr lang="en-US" sz="1200" b="1" dirty="0">
                <a:latin typeface="Calibri"/>
                <a:ea typeface="Calibri"/>
                <a:cs typeface="Calibri"/>
                <a:sym typeface="Calibri"/>
              </a:rPr>
              <a:t>ATTRIBUTION NOTE: Tinnitus Simulation – sound clip from the NHCA website</a:t>
            </a:r>
            <a:endParaRPr sz="1200" dirty="0">
              <a:latin typeface="Calibri"/>
              <a:ea typeface="Calibri"/>
              <a:cs typeface="Calibri"/>
              <a:sym typeface="Calibri"/>
            </a:endParaRPr>
          </a:p>
          <a:p>
            <a:pPr marL="0" lvl="0" indent="0" algn="l" rtl="0">
              <a:lnSpc>
                <a:spcPct val="100000"/>
              </a:lnSpc>
              <a:spcBef>
                <a:spcPts val="400"/>
              </a:spcBef>
              <a:spcAft>
                <a:spcPts val="0"/>
              </a:spcAft>
              <a:buSzPts val="1400"/>
              <a:buNone/>
            </a:pPr>
            <a:r>
              <a:rPr lang="en-US" sz="1200" dirty="0">
                <a:latin typeface="Calibri"/>
                <a:ea typeface="Calibri"/>
                <a:cs typeface="Calibri"/>
                <a:sym typeface="Calibri"/>
              </a:rPr>
              <a:t>Dr. Billy Martin of the Oregon Hearing Research Center at Oregon Health &amp; Science University has recently given NHCA permission to publish an </a:t>
            </a:r>
            <a:r>
              <a:rPr lang="en-US" sz="1200" u="sng" dirty="0">
                <a:solidFill>
                  <a:schemeClr val="hlink"/>
                </a:solidFill>
                <a:latin typeface="Calibri"/>
                <a:ea typeface="Calibri"/>
                <a:cs typeface="Calibri"/>
                <a:sym typeface="Calibri"/>
                <a:hlinkClick r:id="rId3"/>
              </a:rPr>
              <a:t>audio simulation which mimics what tinnitus (ringing in the ears)</a:t>
            </a:r>
            <a:r>
              <a:rPr lang="en-US" sz="1200" dirty="0">
                <a:latin typeface="Calibri"/>
                <a:ea typeface="Calibri"/>
                <a:cs typeface="Calibri"/>
                <a:sym typeface="Calibri"/>
              </a:rPr>
              <a:t> sounds like to someone who suffers from this condition. The file is free to download, but please provide credit to Dr. Martin if you use the file for training or demonstration purposes.</a:t>
            </a:r>
            <a:endParaRPr dirty="0"/>
          </a:p>
          <a:p>
            <a:pPr marL="0" lvl="0" indent="0" algn="l" rtl="0">
              <a:lnSpc>
                <a:spcPct val="100000"/>
              </a:lnSpc>
              <a:spcBef>
                <a:spcPts val="400"/>
              </a:spcBef>
              <a:spcAft>
                <a:spcPts val="0"/>
              </a:spcAft>
              <a:buSzPts val="1400"/>
              <a:buNone/>
            </a:pPr>
            <a:endParaRPr dirty="0"/>
          </a:p>
        </p:txBody>
      </p:sp>
    </p:spTree>
    <p:extLst>
      <p:ext uri="{BB962C8B-B14F-4D97-AF65-F5344CB8AC3E}">
        <p14:creationId xmlns:p14="http://schemas.microsoft.com/office/powerpoint/2010/main" val="38783268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C8755B04-0D99-4CD4-813D-D271398D23C4}"/>
              </a:ext>
            </a:extLst>
          </p:cNvPr>
          <p:cNvSpPr>
            <a:spLocks noGrp="1"/>
          </p:cNvSpPr>
          <p:nvPr>
            <p:ph type="body" sz="quarter" idx="1"/>
          </p:nvPr>
        </p:nvSpPr>
        <p:spPr/>
        <p:txBody>
          <a:bodyPr/>
          <a:lstStyle/>
          <a:p>
            <a:r>
              <a:rPr lang="en-US" b="1" u="sng" dirty="0"/>
              <a:t>Attention!</a:t>
            </a:r>
            <a:r>
              <a:rPr lang="en-US" b="1" dirty="0"/>
              <a:t> The following slide has LOUD SOUND!</a:t>
            </a:r>
          </a:p>
          <a:p>
            <a:r>
              <a:rPr lang="en-US" b="1" dirty="0"/>
              <a:t>If it bothers you, put your fingers in your ears!</a:t>
            </a:r>
          </a:p>
          <a:p>
            <a:endParaRPr lang="en-US" dirty="0"/>
          </a:p>
          <a:p>
            <a:endParaRPr lang="en-US" dirty="0"/>
          </a:p>
        </p:txBody>
      </p:sp>
    </p:spTree>
    <p:extLst>
      <p:ext uri="{BB962C8B-B14F-4D97-AF65-F5344CB8AC3E}">
        <p14:creationId xmlns:p14="http://schemas.microsoft.com/office/powerpoint/2010/main" val="28365414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40" name="Google Shape;240;p18: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400"/>
              <a:buFont typeface="Arial"/>
              <a:buNone/>
            </a:pPr>
            <a:r>
              <a:rPr lang="en-US" b="1" dirty="0">
                <a:solidFill>
                  <a:schemeClr val="dk1"/>
                </a:solidFill>
              </a:rPr>
              <a:t>Elementary School version ONLY</a:t>
            </a:r>
          </a:p>
          <a:p>
            <a:pPr marL="0" lvl="0" indent="0" algn="l" rtl="0">
              <a:lnSpc>
                <a:spcPct val="100000"/>
              </a:lnSpc>
              <a:spcBef>
                <a:spcPts val="0"/>
              </a:spcBef>
              <a:spcAft>
                <a:spcPts val="0"/>
              </a:spcAft>
              <a:buClr>
                <a:schemeClr val="dk1"/>
              </a:buClr>
              <a:buSzPts val="1400"/>
              <a:buFont typeface="Arial"/>
              <a:buNone/>
            </a:pPr>
            <a:endParaRPr lang="en-US" b="1" dirty="0">
              <a:solidFill>
                <a:schemeClr val="dk1"/>
              </a:solidFill>
            </a:endParaRPr>
          </a:p>
          <a:p>
            <a:pPr marL="0" lvl="0" indent="0" algn="l" rtl="0">
              <a:lnSpc>
                <a:spcPct val="100000"/>
              </a:lnSpc>
              <a:spcBef>
                <a:spcPts val="0"/>
              </a:spcBef>
              <a:spcAft>
                <a:spcPts val="0"/>
              </a:spcAft>
              <a:buClr>
                <a:schemeClr val="dk1"/>
              </a:buClr>
              <a:buSzPts val="1400"/>
              <a:buFont typeface="Arial"/>
              <a:buNone/>
            </a:pPr>
            <a:r>
              <a:rPr lang="en-US" b="1" dirty="0">
                <a:solidFill>
                  <a:schemeClr val="dk1"/>
                </a:solidFill>
              </a:rPr>
              <a:t>Here is an example of severe tinnitus.</a:t>
            </a:r>
          </a:p>
          <a:p>
            <a:pPr marL="0" lvl="0" indent="0" algn="l" rtl="0">
              <a:lnSpc>
                <a:spcPct val="100000"/>
              </a:lnSpc>
              <a:spcBef>
                <a:spcPts val="0"/>
              </a:spcBef>
              <a:spcAft>
                <a:spcPts val="0"/>
              </a:spcAft>
              <a:buClr>
                <a:schemeClr val="dk1"/>
              </a:buClr>
              <a:buSzPts val="1400"/>
              <a:buFont typeface="Arial"/>
              <a:buNone/>
            </a:pPr>
            <a:r>
              <a:rPr lang="en-US" b="0" dirty="0">
                <a:solidFill>
                  <a:schemeClr val="dk1"/>
                </a:solidFill>
              </a:rPr>
              <a:t>&lt;the sound of tinnitus plays for 5 seconds&gt; </a:t>
            </a:r>
          </a:p>
          <a:p>
            <a:pPr marL="0" lvl="0" indent="0" algn="l" rtl="0">
              <a:lnSpc>
                <a:spcPct val="100000"/>
              </a:lnSpc>
              <a:spcBef>
                <a:spcPts val="0"/>
              </a:spcBef>
              <a:spcAft>
                <a:spcPts val="0"/>
              </a:spcAft>
              <a:buClr>
                <a:schemeClr val="dk1"/>
              </a:buClr>
              <a:buSzPts val="1400"/>
              <a:buFont typeface="Arial"/>
              <a:buNone/>
            </a:pPr>
            <a:r>
              <a:rPr lang="en-US" b="1" dirty="0">
                <a:solidFill>
                  <a:schemeClr val="dk1"/>
                </a:solidFill>
              </a:rPr>
              <a:t>When people have severe tinnitus, they will hear this noise in their heads ALL THE TIME: 24 hours a day/7 days a week.</a:t>
            </a:r>
            <a:endParaRPr dirty="0">
              <a:solidFill>
                <a:schemeClr val="dk1"/>
              </a:solidFill>
            </a:endParaRPr>
          </a:p>
          <a:p>
            <a:pPr marL="0" lvl="0" indent="0" algn="l" rtl="0">
              <a:lnSpc>
                <a:spcPct val="100000"/>
              </a:lnSpc>
              <a:spcBef>
                <a:spcPts val="0"/>
              </a:spcBef>
              <a:spcAft>
                <a:spcPts val="0"/>
              </a:spcAft>
              <a:buClr>
                <a:schemeClr val="dk1"/>
              </a:buClr>
              <a:buSzPts val="1400"/>
              <a:buFont typeface="Arial"/>
              <a:buNone/>
            </a:pPr>
            <a:r>
              <a:rPr lang="en-US" b="1" dirty="0">
                <a:solidFill>
                  <a:schemeClr val="dk1"/>
                </a:solidFill>
              </a:rPr>
              <a:t>And, there is currently no cure.</a:t>
            </a:r>
            <a:endParaRPr b="1" dirty="0">
              <a:solidFill>
                <a:schemeClr val="dk1"/>
              </a:solidFill>
            </a:endParaRPr>
          </a:p>
          <a:p>
            <a:pPr marL="0" lvl="0" indent="0" algn="l" rtl="0">
              <a:lnSpc>
                <a:spcPct val="100000"/>
              </a:lnSpc>
              <a:spcBef>
                <a:spcPts val="0"/>
              </a:spcBef>
              <a:spcAft>
                <a:spcPts val="0"/>
              </a:spcAft>
              <a:buClr>
                <a:schemeClr val="dk1"/>
              </a:buClr>
              <a:buSzPts val="1400"/>
              <a:buFont typeface="Arial"/>
              <a:buNone/>
            </a:pPr>
            <a:endParaRPr lang="en-US" b="1" dirty="0">
              <a:solidFill>
                <a:schemeClr val="dk1"/>
              </a:solidFill>
            </a:endParaRPr>
          </a:p>
          <a:p>
            <a:pPr marL="0" lvl="0" indent="0" algn="l" rtl="0">
              <a:lnSpc>
                <a:spcPct val="100000"/>
              </a:lnSpc>
              <a:spcBef>
                <a:spcPts val="0"/>
              </a:spcBef>
              <a:spcAft>
                <a:spcPts val="0"/>
              </a:spcAft>
              <a:buClr>
                <a:schemeClr val="dk1"/>
              </a:buClr>
              <a:buSzPts val="1400"/>
              <a:buFont typeface="Arial"/>
              <a:buNone/>
            </a:pPr>
            <a:endParaRPr lang="en-US" sz="1200" b="0" dirty="0">
              <a:latin typeface="Calibri"/>
              <a:cs typeface="Calibri"/>
              <a:sym typeface="Calibri"/>
            </a:endParaRPr>
          </a:p>
          <a:p>
            <a:pPr marL="0" lvl="0" indent="0" algn="l" rtl="0">
              <a:lnSpc>
                <a:spcPct val="100000"/>
              </a:lnSpc>
              <a:spcBef>
                <a:spcPts val="400"/>
              </a:spcBef>
              <a:spcAft>
                <a:spcPts val="0"/>
              </a:spcAft>
              <a:buSzPts val="1400"/>
              <a:buNone/>
            </a:pPr>
            <a:endParaRPr b="1" dirty="0"/>
          </a:p>
          <a:p>
            <a:pPr marL="0" lvl="0" indent="0" algn="l" rtl="0">
              <a:lnSpc>
                <a:spcPct val="100000"/>
              </a:lnSpc>
              <a:spcBef>
                <a:spcPts val="400"/>
              </a:spcBef>
              <a:spcAft>
                <a:spcPts val="0"/>
              </a:spcAft>
              <a:buSzPts val="1400"/>
              <a:buNone/>
            </a:pPr>
            <a:r>
              <a:rPr lang="en-US" sz="1200" b="1" dirty="0">
                <a:latin typeface="Calibri"/>
                <a:ea typeface="Calibri"/>
                <a:cs typeface="Calibri"/>
                <a:sym typeface="Calibri"/>
              </a:rPr>
              <a:t>ATTRIBUTION NOTE: Tinnitus Simulation – sound clip from the NHCA website</a:t>
            </a:r>
            <a:endParaRPr sz="1200" dirty="0">
              <a:latin typeface="Calibri"/>
              <a:ea typeface="Calibri"/>
              <a:cs typeface="Calibri"/>
              <a:sym typeface="Calibri"/>
            </a:endParaRPr>
          </a:p>
          <a:p>
            <a:pPr marL="0" lvl="0" indent="0" algn="l" rtl="0">
              <a:lnSpc>
                <a:spcPct val="100000"/>
              </a:lnSpc>
              <a:spcBef>
                <a:spcPts val="400"/>
              </a:spcBef>
              <a:spcAft>
                <a:spcPts val="0"/>
              </a:spcAft>
              <a:buSzPts val="1400"/>
              <a:buNone/>
            </a:pPr>
            <a:r>
              <a:rPr lang="en-US" sz="1200" dirty="0">
                <a:latin typeface="Calibri"/>
                <a:ea typeface="Calibri"/>
                <a:cs typeface="Calibri"/>
                <a:sym typeface="Calibri"/>
              </a:rPr>
              <a:t>Dr. Billy Martin of the Oregon Hearing Research Center at Oregon Health &amp; Science University has recently given NHCA permission to publish an </a:t>
            </a:r>
            <a:r>
              <a:rPr lang="en-US" sz="1200" u="sng" dirty="0">
                <a:solidFill>
                  <a:schemeClr val="hlink"/>
                </a:solidFill>
                <a:latin typeface="Calibri"/>
                <a:ea typeface="Calibri"/>
                <a:cs typeface="Calibri"/>
                <a:sym typeface="Calibri"/>
                <a:hlinkClick r:id="rId3"/>
              </a:rPr>
              <a:t>audio simulation which mimics what tinnitus (ringing in the ears)</a:t>
            </a:r>
            <a:r>
              <a:rPr lang="en-US" sz="1200" dirty="0">
                <a:latin typeface="Calibri"/>
                <a:ea typeface="Calibri"/>
                <a:cs typeface="Calibri"/>
                <a:sym typeface="Calibri"/>
              </a:rPr>
              <a:t> sounds like to someone who suffers from this condition. The file is free to download, but please provide credit to Dr. Martin if you use the file for training or demonstration purposes.</a:t>
            </a:r>
          </a:p>
          <a:p>
            <a:pPr marL="0" lvl="0" indent="0" algn="l" rtl="0">
              <a:lnSpc>
                <a:spcPct val="100000"/>
              </a:lnSpc>
              <a:spcBef>
                <a:spcPts val="400"/>
              </a:spcBef>
              <a:spcAft>
                <a:spcPts val="0"/>
              </a:spcAft>
              <a:buSzPts val="1400"/>
              <a:buNone/>
            </a:pPr>
            <a:endParaRPr lang="en-US" sz="1200" dirty="0">
              <a:latin typeface="Calibri"/>
              <a:cs typeface="Calibri"/>
              <a:sym typeface="Calibri"/>
            </a:endParaRPr>
          </a:p>
          <a:p>
            <a:pPr marL="0" lvl="0" indent="0" algn="l" rtl="0">
              <a:lnSpc>
                <a:spcPct val="100000"/>
              </a:lnSpc>
              <a:spcBef>
                <a:spcPts val="400"/>
              </a:spcBef>
              <a:spcAft>
                <a:spcPts val="0"/>
              </a:spcAft>
              <a:buSzPts val="1400"/>
              <a:buNone/>
            </a:pPr>
            <a:endParaRPr dirty="0"/>
          </a:p>
          <a:p>
            <a:pPr marL="0" lvl="0" indent="0" algn="l" rtl="0">
              <a:lnSpc>
                <a:spcPct val="100000"/>
              </a:lnSpc>
              <a:spcBef>
                <a:spcPts val="400"/>
              </a:spcBef>
              <a:spcAft>
                <a:spcPts val="0"/>
              </a:spcAft>
              <a:buSzPts val="1400"/>
              <a:buNone/>
            </a:pPr>
            <a:endParaRPr dirty="0"/>
          </a:p>
        </p:txBody>
      </p:sp>
    </p:spTree>
    <p:extLst>
      <p:ext uri="{BB962C8B-B14F-4D97-AF65-F5344CB8AC3E}">
        <p14:creationId xmlns:p14="http://schemas.microsoft.com/office/powerpoint/2010/main" val="12362076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A1D37F44-8FAF-42AE-A085-D622C267981B}"/>
              </a:ext>
            </a:extLst>
          </p:cNvPr>
          <p:cNvSpPr>
            <a:spLocks noGrp="1"/>
          </p:cNvSpPr>
          <p:nvPr>
            <p:ph type="body" sz="quarter" idx="1"/>
          </p:nvPr>
        </p:nvSpPr>
        <p:spPr/>
        <p:txBody>
          <a:bodyPr/>
          <a:lstStyle/>
          <a:p>
            <a:pPr marL="0" lvl="0" indent="0" algn="l" rtl="0">
              <a:lnSpc>
                <a:spcPct val="115000"/>
              </a:lnSpc>
              <a:spcBef>
                <a:spcPts val="400"/>
              </a:spcBef>
              <a:spcAft>
                <a:spcPts val="0"/>
              </a:spcAft>
              <a:buSzPts val="1100"/>
              <a:buFont typeface="Arial"/>
              <a:buNone/>
            </a:pPr>
            <a:r>
              <a:rPr lang="en-US" b="1" dirty="0">
                <a:solidFill>
                  <a:schemeClr val="dk1"/>
                </a:solidFill>
              </a:rPr>
              <a:t>How does someone know if they have a hearing loss?</a:t>
            </a:r>
          </a:p>
          <a:p>
            <a:endParaRPr lang="en-US" dirty="0"/>
          </a:p>
        </p:txBody>
      </p:sp>
    </p:spTree>
    <p:extLst>
      <p:ext uri="{BB962C8B-B14F-4D97-AF65-F5344CB8AC3E}">
        <p14:creationId xmlns:p14="http://schemas.microsoft.com/office/powerpoint/2010/main" val="20027821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3DBD6B37-7ECB-4D8E-8BF4-9D91CC1495F7}"/>
              </a:ext>
            </a:extLst>
          </p:cNvPr>
          <p:cNvSpPr>
            <a:spLocks noGrp="1"/>
          </p:cNvSpPr>
          <p:nvPr>
            <p:ph type="body" sz="quarter" idx="1"/>
          </p:nvPr>
        </p:nvSpPr>
        <p:spPr/>
        <p:txBody>
          <a:bodyPr/>
          <a:lstStyle/>
          <a:p>
            <a:r>
              <a:rPr lang="en-US" b="1" dirty="0"/>
              <a:t>Elementary School Version:</a:t>
            </a:r>
          </a:p>
          <a:p>
            <a:endParaRPr lang="en-US" b="1" dirty="0"/>
          </a:p>
          <a:p>
            <a:r>
              <a:rPr lang="en-US" b="1" dirty="0"/>
              <a:t>Often people don’t know but sometimes there are symptoms you can look for.</a:t>
            </a:r>
          </a:p>
          <a:p>
            <a:r>
              <a:rPr lang="en-US" dirty="0"/>
              <a:t>&lt;Read each symptom one at a time, exactly as written below&gt;</a:t>
            </a:r>
          </a:p>
          <a:p>
            <a:r>
              <a:rPr lang="en-US" dirty="0"/>
              <a:t>&lt;click panda image&gt;</a:t>
            </a:r>
          </a:p>
          <a:p>
            <a:r>
              <a:rPr lang="en-US" b="1" dirty="0"/>
              <a:t>Sounds are suddenly distorted or muffled and hard to understand.</a:t>
            </a:r>
          </a:p>
          <a:p>
            <a:r>
              <a:rPr lang="en-US" b="1" dirty="0"/>
              <a:t>You have difficulty understanding speech in loud environments</a:t>
            </a:r>
            <a:r>
              <a:rPr lang="en-US" dirty="0"/>
              <a:t>.</a:t>
            </a:r>
          </a:p>
          <a:p>
            <a:r>
              <a:rPr lang="en-US" dirty="0"/>
              <a:t>&lt;click biff image&gt;</a:t>
            </a:r>
          </a:p>
          <a:p>
            <a:r>
              <a:rPr lang="en-US" b="1" dirty="0"/>
              <a:t>Your ears hurt after being in a loud environment.</a:t>
            </a:r>
          </a:p>
          <a:p>
            <a:r>
              <a:rPr lang="en-US" dirty="0"/>
              <a:t>&lt;Click bee image&gt;</a:t>
            </a:r>
          </a:p>
          <a:p>
            <a:r>
              <a:rPr lang="en-US" b="1" dirty="0"/>
              <a:t>You experience ringing or buzzing in your ears (Tinnitus).</a:t>
            </a:r>
          </a:p>
          <a:p>
            <a:endParaRPr lang="en-US" dirty="0"/>
          </a:p>
        </p:txBody>
      </p:sp>
    </p:spTree>
    <p:extLst>
      <p:ext uri="{BB962C8B-B14F-4D97-AF65-F5344CB8AC3E}">
        <p14:creationId xmlns:p14="http://schemas.microsoft.com/office/powerpoint/2010/main" val="15689153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C22D004-8636-0045-9CFD-C9519A8CD99F}"/>
              </a:ext>
            </a:extLst>
          </p:cNvPr>
          <p:cNvSpPr>
            <a:spLocks noGrp="1"/>
          </p:cNvSpPr>
          <p:nvPr>
            <p:ph type="body"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How loud does sound have to be to be dangerous?</a:t>
            </a:r>
            <a:endParaRPr lang="en-US" dirty="0"/>
          </a:p>
          <a:p>
            <a:pPr marL="0" marR="0" lvl="0" indent="0" algn="l" defTabSz="914400" rtl="0" eaLnBrk="1" fontAlgn="auto" latinLnBrk="0" hangingPunct="1">
              <a:lnSpc>
                <a:spcPct val="100000"/>
              </a:lnSpc>
              <a:spcBef>
                <a:spcPts val="400"/>
              </a:spcBef>
              <a:spcAft>
                <a:spcPts val="0"/>
              </a:spcAft>
              <a:buClrTx/>
              <a:buSzTx/>
              <a:buFontTx/>
              <a:buNone/>
              <a:tabLst/>
              <a:defRPr/>
            </a:pPr>
            <a:endParaRPr lang="en-US" sz="1200" b="1" i="0" baseline="0" dirty="0">
              <a:latin typeface="+mj-lt"/>
              <a:ea typeface="+mj-ea"/>
              <a:cs typeface="+mj-cs"/>
              <a:sym typeface="Calibri"/>
            </a:endParaRPr>
          </a:p>
          <a:p>
            <a:pPr marL="0" marR="0" lvl="0" indent="0" algn="l" defTabSz="914400" rtl="0" eaLnBrk="1" fontAlgn="auto" latinLnBrk="0" hangingPunct="1">
              <a:lnSpc>
                <a:spcPct val="100000"/>
              </a:lnSpc>
              <a:spcBef>
                <a:spcPts val="400"/>
              </a:spcBef>
              <a:spcAft>
                <a:spcPts val="0"/>
              </a:spcAft>
              <a:buClrTx/>
              <a:buSzTx/>
              <a:buFontTx/>
              <a:buNone/>
              <a:tabLst/>
              <a:defRPr/>
            </a:pPr>
            <a:r>
              <a:rPr lang="en-US" sz="1200" b="1" i="0" baseline="0" dirty="0">
                <a:latin typeface="+mj-lt"/>
                <a:ea typeface="+mj-ea"/>
                <a:cs typeface="+mj-cs"/>
                <a:sym typeface="Calibri"/>
              </a:rPr>
              <a:t>Before we answer that question, you need to know how sound is measured.</a:t>
            </a:r>
          </a:p>
          <a:p>
            <a:endParaRPr lang="en-US" b="1" dirty="0"/>
          </a:p>
          <a:p>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29FDA34D-BAC6-524A-B136-5DE46847F96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400"/>
              </a:spcBef>
              <a:spcAft>
                <a:spcPts val="0"/>
              </a:spcAft>
              <a:buClrTx/>
              <a:buSzPts val="1400"/>
              <a:buFontTx/>
              <a:buNone/>
              <a:tabLst/>
              <a:defRPr/>
            </a:pPr>
            <a:r>
              <a:rPr lang="en-US" sz="1200" b="1" dirty="0">
                <a:latin typeface="+mj-lt"/>
                <a:ea typeface="+mj-ea"/>
                <a:cs typeface="+mj-cs"/>
                <a:sym typeface="Calibri"/>
              </a:rPr>
              <a:t>Elementary Version:</a:t>
            </a:r>
          </a:p>
          <a:p>
            <a:pPr marL="0" marR="0" lvl="0" indent="0" algn="l" defTabSz="914400" rtl="0" eaLnBrk="1" fontAlgn="auto" latinLnBrk="0" hangingPunct="1">
              <a:lnSpc>
                <a:spcPct val="100000"/>
              </a:lnSpc>
              <a:spcBef>
                <a:spcPts val="400"/>
              </a:spcBef>
              <a:spcAft>
                <a:spcPts val="0"/>
              </a:spcAft>
              <a:buClrTx/>
              <a:buSzPts val="1400"/>
              <a:buFontTx/>
              <a:buNone/>
              <a:tabLst/>
              <a:defRPr/>
            </a:pPr>
            <a:endParaRPr lang="en-US" sz="1200" b="1" i="0" baseline="0" dirty="0">
              <a:latin typeface="+mj-lt"/>
              <a:ea typeface="+mj-ea"/>
              <a:cs typeface="+mj-cs"/>
              <a:sym typeface="Calibri"/>
            </a:endParaRPr>
          </a:p>
          <a:p>
            <a:pPr marL="0" marR="0" lvl="0" indent="0" algn="l" defTabSz="914400" rtl="0" eaLnBrk="1" fontAlgn="auto" latinLnBrk="0" hangingPunct="1">
              <a:lnSpc>
                <a:spcPct val="100000"/>
              </a:lnSpc>
              <a:spcBef>
                <a:spcPts val="400"/>
              </a:spcBef>
              <a:spcAft>
                <a:spcPts val="0"/>
              </a:spcAft>
              <a:buClrTx/>
              <a:buSzPts val="1400"/>
              <a:buFontTx/>
              <a:buNone/>
              <a:tabLst/>
              <a:defRPr/>
            </a:pPr>
            <a:r>
              <a:rPr lang="en-US" sz="1200" b="1" i="0" baseline="0" dirty="0">
                <a:latin typeface="+mj-lt"/>
                <a:ea typeface="+mj-ea"/>
                <a:cs typeface="+mj-cs"/>
                <a:sym typeface="Calibri"/>
              </a:rPr>
              <a:t>How do you measure weight?</a:t>
            </a:r>
          </a:p>
          <a:p>
            <a:pPr marL="0" marR="0" lvl="0" indent="0" algn="l" defTabSz="914400" rtl="0" eaLnBrk="1" fontAlgn="auto" latinLnBrk="0" hangingPunct="1">
              <a:lnSpc>
                <a:spcPct val="100000"/>
              </a:lnSpc>
              <a:spcBef>
                <a:spcPts val="400"/>
              </a:spcBef>
              <a:spcAft>
                <a:spcPts val="0"/>
              </a:spcAft>
              <a:buClrTx/>
              <a:buSzPts val="1400"/>
              <a:buFontTx/>
              <a:buNone/>
              <a:tabLst/>
              <a:defRPr/>
            </a:pPr>
            <a:r>
              <a:rPr lang="en-US" sz="1200" b="0" i="0" baseline="0" dirty="0">
                <a:latin typeface="+mj-lt"/>
                <a:ea typeface="+mj-ea"/>
                <a:cs typeface="+mj-cs"/>
                <a:sym typeface="Calibri"/>
              </a:rPr>
              <a:t>&lt;ask this question before the written version comes up on the screen.</a:t>
            </a:r>
          </a:p>
          <a:p>
            <a:pPr marL="0" marR="0" lvl="0" indent="0" algn="l" defTabSz="914400" rtl="0" eaLnBrk="1" fontAlgn="auto" latinLnBrk="0" hangingPunct="1">
              <a:lnSpc>
                <a:spcPct val="100000"/>
              </a:lnSpc>
              <a:spcBef>
                <a:spcPts val="400"/>
              </a:spcBef>
              <a:spcAft>
                <a:spcPts val="0"/>
              </a:spcAft>
              <a:buClrTx/>
              <a:buSzPts val="1400"/>
              <a:buFontTx/>
              <a:buNone/>
              <a:tabLst/>
              <a:defRPr/>
            </a:pPr>
            <a:r>
              <a:rPr lang="en-US" sz="1200" b="0" i="0" baseline="0" dirty="0">
                <a:latin typeface="+mj-lt"/>
                <a:ea typeface="+mj-ea"/>
                <a:cs typeface="+mj-cs"/>
                <a:sym typeface="Calibri"/>
              </a:rPr>
              <a:t>&lt;then pause for 2 seconds after the question is asked&gt;</a:t>
            </a:r>
          </a:p>
          <a:p>
            <a:pPr marL="0" marR="0" lvl="0" indent="0" algn="l" defTabSz="914400" rtl="0" eaLnBrk="1" fontAlgn="auto" latinLnBrk="0" hangingPunct="1">
              <a:lnSpc>
                <a:spcPct val="100000"/>
              </a:lnSpc>
              <a:spcBef>
                <a:spcPts val="400"/>
              </a:spcBef>
              <a:spcAft>
                <a:spcPts val="0"/>
              </a:spcAft>
              <a:buClrTx/>
              <a:buSzPts val="1400"/>
              <a:buFontTx/>
              <a:buNone/>
              <a:tabLst/>
              <a:defRPr/>
            </a:pPr>
            <a:r>
              <a:rPr lang="en-US" sz="1200" b="0" i="0" baseline="0" dirty="0">
                <a:latin typeface="+mj-lt"/>
                <a:ea typeface="+mj-ea"/>
                <a:cs typeface="+mj-cs"/>
                <a:sym typeface="Calibri"/>
              </a:rPr>
              <a:t>Weight is measured in pounds .</a:t>
            </a:r>
          </a:p>
          <a:p>
            <a:pPr marL="0" marR="0" lvl="0" indent="0" algn="l" defTabSz="914400" rtl="0" eaLnBrk="1" fontAlgn="auto" latinLnBrk="0" hangingPunct="1">
              <a:lnSpc>
                <a:spcPct val="100000"/>
              </a:lnSpc>
              <a:spcBef>
                <a:spcPts val="400"/>
              </a:spcBef>
              <a:spcAft>
                <a:spcPts val="0"/>
              </a:spcAft>
              <a:buClrTx/>
              <a:buSzPts val="1400"/>
              <a:buFontTx/>
              <a:buNone/>
              <a:tabLst/>
              <a:defRPr/>
            </a:pPr>
            <a:endParaRPr lang="en-US" sz="1200" b="0" i="0" baseline="0" dirty="0">
              <a:latin typeface="+mj-lt"/>
              <a:ea typeface="+mj-ea"/>
              <a:cs typeface="+mj-cs"/>
              <a:sym typeface="Calibri"/>
            </a:endParaRPr>
          </a:p>
          <a:p>
            <a:pPr marL="0" marR="0" lvl="0" indent="0" algn="l" defTabSz="914400" rtl="0" eaLnBrk="1" fontAlgn="auto" latinLnBrk="0" hangingPunct="1">
              <a:lnSpc>
                <a:spcPct val="100000"/>
              </a:lnSpc>
              <a:spcBef>
                <a:spcPts val="400"/>
              </a:spcBef>
              <a:spcAft>
                <a:spcPts val="0"/>
              </a:spcAft>
              <a:buClrTx/>
              <a:buSzPts val="1400"/>
              <a:buFontTx/>
              <a:buNone/>
              <a:tabLst/>
              <a:defRPr/>
            </a:pPr>
            <a:r>
              <a:rPr lang="en-US" sz="1200" b="1" i="0" baseline="0" dirty="0">
                <a:latin typeface="+mj-lt"/>
                <a:ea typeface="+mj-ea"/>
                <a:cs typeface="+mj-cs"/>
                <a:sym typeface="Calibri"/>
              </a:rPr>
              <a:t>How do you measure how tall you are? </a:t>
            </a:r>
            <a:endParaRPr lang="en-US" sz="1200" b="0" i="0" baseline="0" dirty="0">
              <a:latin typeface="+mj-lt"/>
              <a:ea typeface="+mj-ea"/>
              <a:cs typeface="+mj-cs"/>
              <a:sym typeface="Calibri"/>
            </a:endParaRPr>
          </a:p>
          <a:p>
            <a:pPr marL="0" marR="0" lvl="0" indent="0" algn="l" defTabSz="914400" rtl="0" eaLnBrk="1" fontAlgn="auto" latinLnBrk="0" hangingPunct="1">
              <a:lnSpc>
                <a:spcPct val="100000"/>
              </a:lnSpc>
              <a:spcBef>
                <a:spcPts val="400"/>
              </a:spcBef>
              <a:spcAft>
                <a:spcPts val="0"/>
              </a:spcAft>
              <a:buClrTx/>
              <a:buSzPts val="1400"/>
              <a:buFontTx/>
              <a:buNone/>
              <a:tabLst/>
              <a:defRPr/>
            </a:pPr>
            <a:r>
              <a:rPr lang="en-US" sz="1200" b="0" i="0" baseline="0" dirty="0">
                <a:latin typeface="+mj-lt"/>
                <a:ea typeface="+mj-ea"/>
                <a:cs typeface="+mj-cs"/>
                <a:sym typeface="Calibri"/>
              </a:rPr>
              <a:t>&lt;same 2 second pause&gt;</a:t>
            </a:r>
          </a:p>
          <a:p>
            <a:pPr marL="0" marR="0" lvl="0" indent="0" algn="l" defTabSz="914400" rtl="0" eaLnBrk="1" fontAlgn="auto" latinLnBrk="0" hangingPunct="1">
              <a:lnSpc>
                <a:spcPct val="100000"/>
              </a:lnSpc>
              <a:spcBef>
                <a:spcPts val="400"/>
              </a:spcBef>
              <a:spcAft>
                <a:spcPts val="0"/>
              </a:spcAft>
              <a:buClrTx/>
              <a:buSzPts val="1400"/>
              <a:buFontTx/>
              <a:buNone/>
              <a:tabLst/>
              <a:defRPr/>
            </a:pPr>
            <a:r>
              <a:rPr lang="en-US" sz="1200" b="1" i="0" baseline="0" dirty="0">
                <a:latin typeface="+mj-lt"/>
                <a:ea typeface="+mj-ea"/>
                <a:cs typeface="+mj-cs"/>
                <a:sym typeface="Calibri"/>
              </a:rPr>
              <a:t>&lt;click&gt; Height is measured in feet or inches.</a:t>
            </a:r>
          </a:p>
          <a:p>
            <a:pPr marL="0" marR="0" lvl="0" indent="0" algn="l" defTabSz="914400" rtl="0" eaLnBrk="1" fontAlgn="auto" latinLnBrk="0" hangingPunct="1">
              <a:lnSpc>
                <a:spcPct val="100000"/>
              </a:lnSpc>
              <a:spcBef>
                <a:spcPts val="400"/>
              </a:spcBef>
              <a:spcAft>
                <a:spcPts val="0"/>
              </a:spcAft>
              <a:buClrTx/>
              <a:buSzPts val="1400"/>
              <a:buFontTx/>
              <a:buNone/>
              <a:tabLst/>
              <a:defRPr/>
            </a:pPr>
            <a:endParaRPr lang="en-US" sz="1200" b="0" i="0" baseline="0" dirty="0">
              <a:latin typeface="+mj-lt"/>
              <a:ea typeface="+mj-ea"/>
              <a:cs typeface="+mj-cs"/>
              <a:sym typeface="Calibri"/>
            </a:endParaRPr>
          </a:p>
          <a:p>
            <a:pPr marL="0" marR="0" lvl="0" indent="0" algn="l" defTabSz="914400" rtl="0" eaLnBrk="1" fontAlgn="auto" latinLnBrk="0" hangingPunct="1">
              <a:lnSpc>
                <a:spcPct val="100000"/>
              </a:lnSpc>
              <a:spcBef>
                <a:spcPts val="400"/>
              </a:spcBef>
              <a:spcAft>
                <a:spcPts val="0"/>
              </a:spcAft>
              <a:buClrTx/>
              <a:buSzPts val="1400"/>
              <a:buFontTx/>
              <a:buNone/>
              <a:tabLst/>
              <a:defRPr/>
            </a:pPr>
            <a:r>
              <a:rPr lang="en-US" sz="1200" b="1" i="0" baseline="0" dirty="0">
                <a:latin typeface="+mj-lt"/>
                <a:ea typeface="+mj-ea"/>
                <a:cs typeface="+mj-cs"/>
                <a:sym typeface="Calibri"/>
              </a:rPr>
              <a:t>How is sound measured?</a:t>
            </a:r>
          </a:p>
          <a:p>
            <a:pPr marL="0" marR="0" lvl="0" indent="0" algn="l" defTabSz="914400" rtl="0" eaLnBrk="1" fontAlgn="auto" latinLnBrk="0" hangingPunct="1">
              <a:lnSpc>
                <a:spcPct val="100000"/>
              </a:lnSpc>
              <a:spcBef>
                <a:spcPts val="400"/>
              </a:spcBef>
              <a:spcAft>
                <a:spcPts val="0"/>
              </a:spcAft>
              <a:buClrTx/>
              <a:buSzPts val="1400"/>
              <a:buFontTx/>
              <a:buNone/>
              <a:tabLst/>
              <a:defRPr/>
            </a:pPr>
            <a:r>
              <a:rPr lang="en-US" sz="1200" b="1" i="0" baseline="0" dirty="0">
                <a:latin typeface="+mj-lt"/>
                <a:ea typeface="+mj-ea"/>
                <a:cs typeface="+mj-cs"/>
                <a:sym typeface="Calibri"/>
              </a:rPr>
              <a:t>&lt;click&gt; Sound is measured in decibels.</a:t>
            </a:r>
            <a:endParaRPr lang="en-US" b="1" i="0" baseline="0" dirty="0"/>
          </a:p>
          <a:p>
            <a:endParaRPr lang="en-US" dirty="0"/>
          </a:p>
        </p:txBody>
      </p:sp>
    </p:spTree>
    <p:extLst>
      <p:ext uri="{BB962C8B-B14F-4D97-AF65-F5344CB8AC3E}">
        <p14:creationId xmlns:p14="http://schemas.microsoft.com/office/powerpoint/2010/main" val="17001900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6C316CAF-C8DA-AF4E-9C72-624B167AA408}"/>
              </a:ext>
            </a:extLst>
          </p:cNvPr>
          <p:cNvSpPr>
            <a:spLocks noGrp="1"/>
          </p:cNvSpPr>
          <p:nvPr>
            <p:ph type="body" idx="1"/>
          </p:nvPr>
        </p:nvSpPr>
        <p:spPr/>
        <p:txBody>
          <a:bodyPr/>
          <a:lstStyle/>
          <a:p>
            <a:r>
              <a:rPr lang="en-US" b="1" dirty="0"/>
              <a:t>For our purposes, decibels can be abbreviated as either dB or dBA.</a:t>
            </a:r>
          </a:p>
          <a:p>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29FDA34D-BAC6-524A-B136-5DE46847F96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400"/>
              </a:spcBef>
              <a:spcAft>
                <a:spcPts val="0"/>
              </a:spcAft>
              <a:buClrTx/>
              <a:buSzPts val="1400"/>
              <a:buFontTx/>
              <a:buNone/>
              <a:tabLst/>
              <a:defRPr/>
            </a:pPr>
            <a:r>
              <a:rPr lang="en-US" sz="1200" b="1" dirty="0">
                <a:latin typeface="+mj-lt"/>
                <a:ea typeface="+mj-ea"/>
                <a:cs typeface="+mj-cs"/>
                <a:sym typeface="Calibri"/>
              </a:rPr>
              <a:t>Elementary Version:</a:t>
            </a: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0" dirty="0">
                <a:latin typeface="+mj-lt"/>
                <a:ea typeface="+mj-ea"/>
                <a:cs typeface="+mj-cs"/>
                <a:sym typeface="Calibri"/>
              </a:rPr>
              <a:t>Click: </a:t>
            </a:r>
            <a:r>
              <a:rPr lang="en-US" sz="1200" b="1" dirty="0">
                <a:latin typeface="+mj-lt"/>
                <a:ea typeface="+mj-ea"/>
                <a:cs typeface="+mj-cs"/>
                <a:sym typeface="Calibri"/>
              </a:rPr>
              <a:t>Zero decibels i</a:t>
            </a:r>
            <a:r>
              <a:rPr lang="en-US" b="1" dirty="0"/>
              <a:t>s</a:t>
            </a:r>
            <a:r>
              <a:rPr lang="en-US" sz="1200" b="1" dirty="0">
                <a:latin typeface="+mj-lt"/>
                <a:ea typeface="+mj-ea"/>
                <a:cs typeface="+mj-cs"/>
                <a:sym typeface="Calibri"/>
              </a:rPr>
              <a:t> the softest sound that can be heard by the human ear</a:t>
            </a:r>
            <a:r>
              <a:rPr lang="en-US" sz="1200" dirty="0">
                <a:latin typeface="+mj-lt"/>
                <a:ea typeface="+mj-ea"/>
                <a:cs typeface="+mj-cs"/>
                <a:sym typeface="Calibri"/>
              </a:rPr>
              <a:t>. </a:t>
            </a:r>
          </a:p>
          <a:p>
            <a:pPr marL="0" lvl="0" indent="0" algn="l" rtl="0">
              <a:lnSpc>
                <a:spcPct val="100000"/>
              </a:lnSpc>
              <a:spcBef>
                <a:spcPts val="400"/>
              </a:spcBef>
              <a:spcAft>
                <a:spcPts val="0"/>
              </a:spcAft>
              <a:buSzPts val="1400"/>
              <a:buNone/>
            </a:pPr>
            <a:r>
              <a:rPr lang="en-US" sz="1200" b="0" dirty="0"/>
              <a:t>Click</a:t>
            </a:r>
            <a:r>
              <a:rPr lang="en-US" sz="1200" b="1" dirty="0"/>
              <a:t>: Conversational speech is about 60 decibels. </a:t>
            </a:r>
            <a:endParaRPr lang="en-US" dirty="0"/>
          </a:p>
        </p:txBody>
      </p:sp>
    </p:spTree>
    <p:extLst>
      <p:ext uri="{BB962C8B-B14F-4D97-AF65-F5344CB8AC3E}">
        <p14:creationId xmlns:p14="http://schemas.microsoft.com/office/powerpoint/2010/main" val="23219476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35D54042-DD27-41C6-A997-E1AFB16D7402}"/>
              </a:ext>
            </a:extLst>
          </p:cNvPr>
          <p:cNvSpPr>
            <a:spLocks noGrp="1"/>
          </p:cNvSpPr>
          <p:nvPr>
            <p:ph type="body" sz="quarter" idx="1"/>
          </p:nvPr>
        </p:nvSpPr>
        <p:spPr/>
        <p:txBody>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z="1200" b="1" dirty="0">
                <a:latin typeface="+mj-lt"/>
                <a:ea typeface="+mj-ea"/>
                <a:cs typeface="+mj-cs"/>
                <a:sym typeface="Calibri"/>
              </a:rPr>
              <a:t>Elementary Version:</a:t>
            </a:r>
          </a:p>
          <a:p>
            <a:pPr marL="0" marR="0" lvl="0" indent="0" algn="l" defTabSz="914400" rtl="0" eaLnBrk="1" fontAlgn="auto" latinLnBrk="0" hangingPunct="1">
              <a:lnSpc>
                <a:spcPct val="100000"/>
              </a:lnSpc>
              <a:spcBef>
                <a:spcPts val="400"/>
              </a:spcBef>
              <a:spcAft>
                <a:spcPts val="0"/>
              </a:spcAft>
              <a:buClrTx/>
              <a:buSzTx/>
              <a:buFontTx/>
              <a:buNone/>
              <a:tabLst/>
              <a:defRPr/>
            </a:pPr>
            <a:endParaRPr lang="en-US" sz="1200" b="1" dirty="0">
              <a:latin typeface="+mj-lt"/>
              <a:ea typeface="+mj-ea"/>
              <a:cs typeface="+mj-cs"/>
              <a:sym typeface="Calibri"/>
            </a:endParaRPr>
          </a:p>
          <a:p>
            <a:pPr marL="0" marR="0" lvl="0" indent="0" algn="l" defTabSz="914400" rtl="0" eaLnBrk="1" fontAlgn="auto" latinLnBrk="0" hangingPunct="1">
              <a:lnSpc>
                <a:spcPct val="100000"/>
              </a:lnSpc>
              <a:spcBef>
                <a:spcPts val="400"/>
              </a:spcBef>
              <a:spcAft>
                <a:spcPts val="0"/>
              </a:spcAft>
              <a:buClrTx/>
              <a:buSzTx/>
              <a:buFontTx/>
              <a:buNone/>
              <a:tabLst/>
              <a:defRPr/>
            </a:pPr>
            <a:r>
              <a:rPr lang="en-US" sz="1200" b="1" dirty="0">
                <a:latin typeface="+mj-lt"/>
                <a:ea typeface="+mj-ea"/>
                <a:cs typeface="+mj-cs"/>
                <a:sym typeface="Calibri"/>
              </a:rPr>
              <a:t>So, at what decibel level is someone at risk for permanent hearing loss?</a:t>
            </a:r>
            <a:endParaRPr lang="en-US" dirty="0"/>
          </a:p>
          <a:p>
            <a:pPr marL="0" marR="0" lvl="0" indent="0" algn="l" defTabSz="914400" rtl="0" eaLnBrk="1" fontAlgn="auto" latinLnBrk="0" hangingPunct="1">
              <a:lnSpc>
                <a:spcPct val="100000"/>
              </a:lnSpc>
              <a:spcBef>
                <a:spcPts val="400"/>
              </a:spcBef>
              <a:spcAft>
                <a:spcPts val="0"/>
              </a:spcAft>
              <a:buClrTx/>
              <a:buSzTx/>
              <a:buFontTx/>
              <a:buNone/>
              <a:tabLst/>
              <a:defRPr/>
            </a:pPr>
            <a:endParaRPr lang="en-US" sz="1200" b="1" dirty="0">
              <a:latin typeface="+mj-lt"/>
              <a:ea typeface="+mj-ea"/>
              <a:cs typeface="+mj-cs"/>
              <a:sym typeface="Calibri"/>
            </a:endParaRPr>
          </a:p>
          <a:p>
            <a:pPr marL="0" marR="0" lvl="0" indent="0" algn="l" defTabSz="914400" rtl="0" eaLnBrk="1" fontAlgn="auto" latinLnBrk="0" hangingPunct="1">
              <a:lnSpc>
                <a:spcPct val="100000"/>
              </a:lnSpc>
              <a:spcBef>
                <a:spcPts val="400"/>
              </a:spcBef>
              <a:spcAft>
                <a:spcPts val="0"/>
              </a:spcAft>
              <a:buClrTx/>
              <a:buSzTx/>
              <a:buFontTx/>
              <a:buNone/>
              <a:tabLst/>
              <a:defRPr/>
            </a:pPr>
            <a:endParaRPr lang="en-US" sz="1200" b="0" dirty="0">
              <a:latin typeface="+mj-lt"/>
              <a:ea typeface="+mj-ea"/>
              <a:cs typeface="+mj-cs"/>
              <a:sym typeface="Calibri"/>
            </a:endParaRPr>
          </a:p>
        </p:txBody>
      </p:sp>
    </p:spTree>
    <p:extLst>
      <p:ext uri="{BB962C8B-B14F-4D97-AF65-F5344CB8AC3E}">
        <p14:creationId xmlns:p14="http://schemas.microsoft.com/office/powerpoint/2010/main" val="10544092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099B2983-488F-4EFB-8979-B1CE3FD6A197}"/>
              </a:ext>
            </a:extLst>
          </p:cNvPr>
          <p:cNvSpPr>
            <a:spLocks noGrp="1"/>
          </p:cNvSpPr>
          <p:nvPr>
            <p:ph type="body" sz="quarter" idx="1"/>
          </p:nvPr>
        </p:nvSpPr>
        <p:spPr/>
        <p:txBody>
          <a:bodyPr/>
          <a:lstStyle/>
          <a:p>
            <a:r>
              <a:rPr lang="en-US" sz="1200" b="1" dirty="0">
                <a:effectLst/>
                <a:latin typeface="+mj-lt"/>
                <a:ea typeface="+mj-ea"/>
                <a:cs typeface="+mj-cs"/>
                <a:sym typeface="Calibri"/>
              </a:rPr>
              <a:t>70 is the magic number. This is a very important number that we want you to remember.</a:t>
            </a:r>
          </a:p>
          <a:p>
            <a:r>
              <a:rPr lang="en-US" sz="1200" b="1" dirty="0">
                <a:effectLst/>
                <a:latin typeface="+mj-lt"/>
                <a:ea typeface="+mj-ea"/>
                <a:cs typeface="+mj-cs"/>
                <a:sym typeface="Calibri"/>
              </a:rPr>
              <a:t>Most people can safely listen to sounds below 70 decibels without damaging their hearing.</a:t>
            </a:r>
          </a:p>
          <a:p>
            <a:endParaRPr lang="en-US" sz="1200" b="1" dirty="0">
              <a:effectLst/>
              <a:latin typeface="+mj-lt"/>
              <a:ea typeface="+mj-ea"/>
              <a:cs typeface="+mj-cs"/>
              <a:sym typeface="Calibri"/>
            </a:endParaRPr>
          </a:p>
          <a:p>
            <a:pPr marL="0" lvl="0" indent="0" algn="l" rtl="0">
              <a:lnSpc>
                <a:spcPct val="100000"/>
              </a:lnSpc>
              <a:spcBef>
                <a:spcPts val="400"/>
              </a:spcBef>
              <a:spcAft>
                <a:spcPts val="0"/>
              </a:spcAft>
              <a:buSzPts val="1400"/>
              <a:buNone/>
            </a:pPr>
            <a:endParaRPr lang="en-US" sz="1200" b="1" i="0" baseline="0" dirty="0">
              <a:latin typeface="+mj-lt"/>
              <a:ea typeface="+mj-ea"/>
              <a:cs typeface="+mj-cs"/>
              <a:sym typeface="Calibri"/>
            </a:endParaRPr>
          </a:p>
        </p:txBody>
      </p:sp>
    </p:spTree>
    <p:extLst>
      <p:ext uri="{BB962C8B-B14F-4D97-AF65-F5344CB8AC3E}">
        <p14:creationId xmlns:p14="http://schemas.microsoft.com/office/powerpoint/2010/main" val="8169647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29FDA34D-BAC6-524A-B136-5DE46847F96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400"/>
              </a:spcBef>
              <a:spcAft>
                <a:spcPts val="0"/>
              </a:spcAft>
              <a:buClrTx/>
              <a:buSzPts val="1400"/>
              <a:buFontTx/>
              <a:buNone/>
              <a:tabLst/>
              <a:defRPr/>
            </a:pPr>
            <a:r>
              <a:rPr lang="en-US" sz="1200" b="1" dirty="0">
                <a:latin typeface="+mj-lt"/>
                <a:ea typeface="+mj-ea"/>
                <a:cs typeface="+mj-cs"/>
                <a:sym typeface="Calibri"/>
              </a:rPr>
              <a:t>Elementary Version:</a:t>
            </a:r>
          </a:p>
          <a:p>
            <a:pPr marL="0" marR="0" lvl="0" indent="0" algn="l" defTabSz="914400" rtl="0" eaLnBrk="1" fontAlgn="auto" latinLnBrk="0" hangingPunct="1">
              <a:lnSpc>
                <a:spcPct val="100000"/>
              </a:lnSpc>
              <a:spcBef>
                <a:spcPts val="400"/>
              </a:spcBef>
              <a:spcAft>
                <a:spcPts val="0"/>
              </a:spcAft>
              <a:buClrTx/>
              <a:buSzPts val="1400"/>
              <a:buFontTx/>
              <a:buNone/>
              <a:tabLst/>
              <a:defRPr/>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b="1" dirty="0"/>
              <a:t>What you need to remember is: the louder the sound, the less time you can safely listen to it.</a:t>
            </a:r>
          </a:p>
          <a:p>
            <a:pPr marL="0" lvl="0" indent="0" algn="l" rtl="0">
              <a:lnSpc>
                <a:spcPct val="100000"/>
              </a:lnSpc>
              <a:spcBef>
                <a:spcPts val="400"/>
              </a:spcBef>
              <a:spcAft>
                <a:spcPts val="0"/>
              </a:spcAft>
              <a:buSzPts val="1400"/>
              <a:buNone/>
            </a:pPr>
            <a:endParaRPr lang="en-US" b="1" dirty="0"/>
          </a:p>
        </p:txBody>
      </p:sp>
    </p:spTree>
    <p:extLst>
      <p:ext uri="{BB962C8B-B14F-4D97-AF65-F5344CB8AC3E}">
        <p14:creationId xmlns:p14="http://schemas.microsoft.com/office/powerpoint/2010/main" val="18539015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D44C99E1-1905-6A45-8317-E7FF216F6543}"/>
              </a:ext>
            </a:extLst>
          </p:cNvPr>
          <p:cNvSpPr>
            <a:spLocks noGrp="1"/>
          </p:cNvSpPr>
          <p:nvPr>
            <p:ph type="body"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The decibel level at which most people experience pain is approximately 120 dBA.</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What does that mean for your hea</a:t>
            </a:r>
            <a:r>
              <a:rPr lang="en-US" b="1" dirty="0"/>
              <a:t>ring safety</a:t>
            </a:r>
            <a:r>
              <a:rPr lang="en-US" sz="1200" b="1" dirty="0">
                <a:latin typeface="+mj-lt"/>
                <a:ea typeface="+mj-ea"/>
                <a:cs typeface="+mj-cs"/>
                <a:sym typeface="Calibri"/>
              </a:rPr>
              <a:t>? </a:t>
            </a:r>
          </a:p>
          <a:p>
            <a:pPr marL="0" lvl="0" indent="0" algn="l" rtl="0">
              <a:lnSpc>
                <a:spcPct val="100000"/>
              </a:lnSpc>
              <a:spcBef>
                <a:spcPts val="400"/>
              </a:spcBef>
              <a:spcAft>
                <a:spcPts val="0"/>
              </a:spcAft>
              <a:buSzPts val="1400"/>
              <a:buNone/>
            </a:pPr>
            <a:r>
              <a:rPr lang="en-US" b="1" dirty="0"/>
              <a:t>It means that many </a:t>
            </a:r>
            <a:r>
              <a:rPr lang="en-US" sz="1200" b="1" dirty="0">
                <a:latin typeface="+mj-lt"/>
                <a:ea typeface="+mj-ea"/>
                <a:cs typeface="+mj-cs"/>
                <a:sym typeface="Calibri"/>
              </a:rPr>
              <a:t>sounds in your daily life </a:t>
            </a:r>
            <a:r>
              <a:rPr lang="en-US" b="1" dirty="0"/>
              <a:t>can</a:t>
            </a:r>
            <a:r>
              <a:rPr lang="en-US" sz="1200" b="1" dirty="0">
                <a:latin typeface="+mj-lt"/>
                <a:ea typeface="+mj-ea"/>
                <a:cs typeface="+mj-cs"/>
                <a:sym typeface="Calibri"/>
              </a:rPr>
              <a:t> cause hearing damage without your experiencing any discomfort at all.</a:t>
            </a:r>
            <a:endParaRPr lang="en-US" dirty="0"/>
          </a:p>
          <a:p>
            <a:pPr marL="0" lvl="0" indent="0" algn="l" rtl="0">
              <a:lnSpc>
                <a:spcPct val="100000"/>
              </a:lnSpc>
              <a:spcBef>
                <a:spcPts val="400"/>
              </a:spcBef>
              <a:spcAft>
                <a:spcPts val="0"/>
              </a:spcAft>
              <a:buSzPts val="1400"/>
              <a:buNone/>
            </a:pPr>
            <a:endParaRPr lang="en-US" sz="1200" b="1" u="sng" dirty="0">
              <a:latin typeface="+mj-lt"/>
              <a:ea typeface="+mj-ea"/>
              <a:cs typeface="+mj-cs"/>
              <a:sym typeface="Calibri"/>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9709B42F-C218-47CF-A357-CFF9BA641E1C}"/>
              </a:ext>
            </a:extLst>
          </p:cNvPr>
          <p:cNvSpPr>
            <a:spLocks noGrp="1"/>
          </p:cNvSpPr>
          <p:nvPr>
            <p:ph type="body" sz="quarter" idx="1"/>
          </p:nvPr>
        </p:nvSpPr>
        <p:spPr/>
        <p:txBody>
          <a:bodyPr/>
          <a:lstStyle/>
          <a:p>
            <a:r>
              <a:rPr lang="en-US" sz="1200" b="1" dirty="0">
                <a:latin typeface="+mj-lt"/>
                <a:ea typeface="+mj-ea"/>
                <a:cs typeface="+mj-cs"/>
                <a:sym typeface="Calibri"/>
              </a:rPr>
              <a:t>What is sound? </a:t>
            </a:r>
          </a:p>
          <a:p>
            <a:r>
              <a:rPr lang="en-US" sz="1200" b="1" dirty="0">
                <a:latin typeface="+mj-lt"/>
                <a:ea typeface="+mj-ea"/>
                <a:cs typeface="+mj-cs"/>
                <a:sym typeface="Calibri"/>
              </a:rPr>
              <a:t>Sound is vibration that moves through the air (or other medium like water or metal) and can be heard when it reaches the brain via the human ear.</a:t>
            </a:r>
          </a:p>
          <a:p>
            <a:endParaRPr lang="en-US" sz="1200" b="1" dirty="0">
              <a:latin typeface="+mj-lt"/>
              <a:ea typeface="+mj-ea"/>
              <a:cs typeface="+mj-cs"/>
              <a:sym typeface="Calibri"/>
            </a:endParaRPr>
          </a:p>
          <a:p>
            <a:endParaRPr lang="en-US" b="0" dirty="0"/>
          </a:p>
        </p:txBody>
      </p:sp>
    </p:spTree>
    <p:extLst>
      <p:ext uri="{BB962C8B-B14F-4D97-AF65-F5344CB8AC3E}">
        <p14:creationId xmlns:p14="http://schemas.microsoft.com/office/powerpoint/2010/main" val="5397119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890617F1-B84D-4A22-B378-3A8D29EBE7B0}"/>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t>Now, pause this presentation so students can have fun using the tuning fork to experience sound as vibration.</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r>
              <a:rPr lang="en-US" sz="1200" b="1" dirty="0"/>
              <a:t>Again, please make sure to keep the tuning fork away from your face at all times during the activities.</a:t>
            </a:r>
          </a:p>
          <a:p>
            <a:pPr marL="0" lvl="0" indent="0" algn="l" rtl="0">
              <a:lnSpc>
                <a:spcPct val="100000"/>
              </a:lnSpc>
              <a:spcBef>
                <a:spcPts val="400"/>
              </a:spcBef>
              <a:spcAft>
                <a:spcPts val="0"/>
              </a:spcAft>
              <a:buSzPts val="1400"/>
              <a:buNone/>
            </a:pPr>
            <a:endParaRPr lang="en-US" sz="1200" b="1" dirty="0"/>
          </a:p>
          <a:p>
            <a:pPr marL="0" lvl="0" indent="0" algn="l" rtl="0">
              <a:lnSpc>
                <a:spcPct val="100000"/>
              </a:lnSpc>
              <a:spcBef>
                <a:spcPts val="400"/>
              </a:spcBef>
              <a:spcAft>
                <a:spcPts val="0"/>
              </a:spcAft>
              <a:buSzPts val="1400"/>
              <a:buNone/>
            </a:pPr>
            <a:endParaRPr lang="en-US" sz="1200" b="0" dirty="0"/>
          </a:p>
          <a:p>
            <a:pPr marL="0" lvl="0" indent="0" algn="l" rtl="0">
              <a:lnSpc>
                <a:spcPct val="100000"/>
              </a:lnSpc>
              <a:spcBef>
                <a:spcPts val="400"/>
              </a:spcBef>
              <a:spcAft>
                <a:spcPts val="0"/>
              </a:spcAft>
              <a:buSzPts val="1400"/>
              <a:buNone/>
            </a:pPr>
            <a:endParaRPr lang="en-US" b="0" dirty="0"/>
          </a:p>
        </p:txBody>
      </p:sp>
    </p:spTree>
    <p:extLst>
      <p:ext uri="{BB962C8B-B14F-4D97-AF65-F5344CB8AC3E}">
        <p14:creationId xmlns:p14="http://schemas.microsoft.com/office/powerpoint/2010/main" val="22046993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96034CBD-7D1B-A74B-B775-B79E6D6E5094}"/>
              </a:ext>
            </a:extLst>
          </p:cNvPr>
          <p:cNvSpPr>
            <a:spLocks noGrp="1"/>
          </p:cNvSpPr>
          <p:nvPr>
            <p:ph type="body"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In a moment, you will experience sound as vibration. First, this video will give you information that you’ll need to know.</a:t>
            </a:r>
          </a:p>
          <a:p>
            <a:pPr marL="0" lvl="0" indent="0" algn="l" rtl="0">
              <a:lnSpc>
                <a:spcPct val="100000"/>
              </a:lnSpc>
              <a:spcBef>
                <a:spcPts val="400"/>
              </a:spcBef>
              <a:spcAft>
                <a:spcPts val="0"/>
              </a:spcAft>
              <a:buSzPts val="1400"/>
              <a:buNone/>
            </a:pPr>
            <a:endParaRPr lang="en-US" sz="1200" dirty="0">
              <a:effectLst/>
              <a:latin typeface="+mj-lt"/>
              <a:ea typeface="+mj-ea"/>
              <a:cs typeface="+mj-cs"/>
              <a:sym typeface="Calibri"/>
            </a:endParaRPr>
          </a:p>
          <a:p>
            <a:r>
              <a:rPr lang="en-US" sz="1200" b="1" dirty="0">
                <a:effectLst/>
                <a:latin typeface="+mj-lt"/>
                <a:ea typeface="+mj-ea"/>
                <a:cs typeface="+mj-cs"/>
                <a:sym typeface="Calibri"/>
              </a:rPr>
              <a:t>“So, this is a tuning fork. </a:t>
            </a:r>
            <a:endParaRPr lang="en-US" sz="1200" dirty="0">
              <a:effectLst/>
              <a:latin typeface="+mj-lt"/>
              <a:ea typeface="+mj-ea"/>
              <a:cs typeface="+mj-cs"/>
              <a:sym typeface="Calibri"/>
            </a:endParaRPr>
          </a:p>
          <a:p>
            <a:endParaRPr lang="en-US" sz="1200" dirty="0">
              <a:effectLst/>
              <a:latin typeface="+mj-lt"/>
              <a:ea typeface="+mj-ea"/>
              <a:cs typeface="+mj-cs"/>
              <a:sym typeface="Calibri"/>
            </a:endParaRPr>
          </a:p>
          <a:p>
            <a:r>
              <a:rPr lang="en-US" sz="1200" b="1" dirty="0">
                <a:effectLst/>
                <a:latin typeface="+mj-lt"/>
                <a:ea typeface="+mj-ea"/>
                <a:cs typeface="+mj-cs"/>
                <a:sym typeface="Calibri"/>
              </a:rPr>
              <a:t>Holding it only from the very bottom of the stem, tap it GENTLY on a hard surface like a table or a chair and hold it up to your ear.</a:t>
            </a:r>
            <a:endParaRPr lang="en-US" sz="1200" dirty="0">
              <a:effectLst/>
              <a:latin typeface="+mj-lt"/>
              <a:ea typeface="+mj-ea"/>
              <a:cs typeface="+mj-cs"/>
              <a:sym typeface="Calibri"/>
            </a:endParaRPr>
          </a:p>
          <a:p>
            <a:r>
              <a:rPr lang="en-US" sz="1200" b="1" dirty="0">
                <a:effectLst/>
                <a:latin typeface="+mj-lt"/>
                <a:ea typeface="+mj-ea"/>
                <a:cs typeface="+mj-cs"/>
                <a:sym typeface="Calibri"/>
              </a:rPr>
              <a:t>You’ll hear a sound, one solid note. That’s how tuning forks work.</a:t>
            </a:r>
            <a:endParaRPr lang="en-US" sz="1200" dirty="0">
              <a:effectLst/>
              <a:latin typeface="+mj-lt"/>
              <a:ea typeface="+mj-ea"/>
              <a:cs typeface="+mj-cs"/>
              <a:sym typeface="Calibri"/>
            </a:endParaRPr>
          </a:p>
          <a:p>
            <a:r>
              <a:rPr lang="en-US" sz="1200" b="1" dirty="0">
                <a:effectLst/>
                <a:latin typeface="+mj-lt"/>
                <a:ea typeface="+mj-ea"/>
                <a:cs typeface="+mj-cs"/>
                <a:sym typeface="Calibri"/>
              </a:rPr>
              <a:t>Repeat the tapping action, and this time, touch the tuning fork to the top of your opposite hand so that you can actually feel it.</a:t>
            </a:r>
            <a:endParaRPr lang="en-US" sz="1200" dirty="0">
              <a:effectLst/>
              <a:latin typeface="+mj-lt"/>
              <a:ea typeface="+mj-ea"/>
              <a:cs typeface="+mj-cs"/>
              <a:sym typeface="Calibri"/>
            </a:endParaRPr>
          </a:p>
          <a:p>
            <a:r>
              <a:rPr lang="en-US" sz="1200" b="1" dirty="0">
                <a:effectLst/>
                <a:latin typeface="+mj-lt"/>
                <a:ea typeface="+mj-ea"/>
                <a:cs typeface="+mj-cs"/>
                <a:sym typeface="Calibri"/>
              </a:rPr>
              <a:t>We want you to know that SOUND IS VIBRATION!</a:t>
            </a:r>
            <a:endParaRPr lang="en-US" sz="1200" dirty="0">
              <a:effectLst/>
              <a:latin typeface="+mj-lt"/>
              <a:ea typeface="+mj-ea"/>
              <a:cs typeface="+mj-cs"/>
              <a:sym typeface="Calibri"/>
            </a:endParaRPr>
          </a:p>
          <a:p>
            <a:r>
              <a:rPr lang="en-US" sz="1200" b="1" dirty="0">
                <a:effectLst/>
                <a:latin typeface="+mj-lt"/>
                <a:ea typeface="+mj-ea"/>
                <a:cs typeface="+mj-cs"/>
                <a:sym typeface="Calibri"/>
              </a:rPr>
              <a:t>And VIBRATION CAN BE VERY POWERFUL.</a:t>
            </a:r>
            <a:endParaRPr lang="en-US" sz="1200" dirty="0">
              <a:effectLst/>
              <a:latin typeface="+mj-lt"/>
              <a:ea typeface="+mj-ea"/>
              <a:cs typeface="+mj-cs"/>
              <a:sym typeface="Calibri"/>
            </a:endParaRPr>
          </a:p>
          <a:p>
            <a:r>
              <a:rPr lang="en-US" sz="1200" dirty="0">
                <a:effectLst/>
                <a:latin typeface="+mj-lt"/>
                <a:ea typeface="+mj-ea"/>
                <a:cs typeface="+mj-cs"/>
                <a:sym typeface="Calibri"/>
              </a:rPr>
              <a:t> </a:t>
            </a:r>
          </a:p>
          <a:p>
            <a:r>
              <a:rPr lang="en-US" sz="1200" b="1" dirty="0">
                <a:effectLst/>
                <a:latin typeface="+mj-lt"/>
                <a:ea typeface="+mj-ea"/>
                <a:cs typeface="+mj-cs"/>
                <a:sym typeface="Calibri"/>
              </a:rPr>
              <a:t>We can demonstrate how much energy sound has by using a ping pong ball on a string.</a:t>
            </a:r>
            <a:endParaRPr lang="en-US" sz="1200" dirty="0">
              <a:effectLst/>
              <a:latin typeface="+mj-lt"/>
              <a:ea typeface="+mj-ea"/>
              <a:cs typeface="+mj-cs"/>
              <a:sym typeface="Calibri"/>
            </a:endParaRPr>
          </a:p>
          <a:p>
            <a:endParaRPr lang="en-US" sz="1200" dirty="0">
              <a:effectLst/>
              <a:latin typeface="+mj-lt"/>
              <a:ea typeface="+mj-ea"/>
              <a:cs typeface="+mj-cs"/>
              <a:sym typeface="Calibri"/>
            </a:endParaRPr>
          </a:p>
          <a:p>
            <a:r>
              <a:rPr lang="en-US" sz="1200" b="1" dirty="0">
                <a:effectLst/>
                <a:latin typeface="+mj-lt"/>
                <a:ea typeface="+mj-ea"/>
                <a:cs typeface="+mj-cs"/>
                <a:sym typeface="Calibri"/>
              </a:rPr>
              <a:t>The vibration of sound is what will move the ping pong ball.</a:t>
            </a:r>
            <a:endParaRPr lang="en-US" sz="1200" dirty="0">
              <a:effectLst/>
              <a:latin typeface="+mj-lt"/>
              <a:ea typeface="+mj-ea"/>
              <a:cs typeface="+mj-cs"/>
              <a:sym typeface="Calibri"/>
            </a:endParaRPr>
          </a:p>
          <a:p>
            <a:r>
              <a:rPr lang="en-US" sz="1200" b="1" dirty="0">
                <a:effectLst/>
                <a:latin typeface="+mj-lt"/>
                <a:ea typeface="+mj-ea"/>
                <a:cs typeface="+mj-cs"/>
                <a:sym typeface="Calibri"/>
              </a:rPr>
              <a:t>When there is no sound, there is no vibration, and the ball doesn’t move.</a:t>
            </a:r>
            <a:endParaRPr lang="en-US" sz="1200" dirty="0">
              <a:effectLst/>
              <a:latin typeface="+mj-lt"/>
              <a:ea typeface="+mj-ea"/>
              <a:cs typeface="+mj-cs"/>
              <a:sym typeface="Calibri"/>
            </a:endParaRPr>
          </a:p>
          <a:p>
            <a:endParaRPr lang="en-US" sz="1200" dirty="0">
              <a:effectLst/>
              <a:latin typeface="+mj-lt"/>
              <a:ea typeface="+mj-ea"/>
              <a:cs typeface="+mj-cs"/>
              <a:sym typeface="Calibri"/>
            </a:endParaRPr>
          </a:p>
          <a:p>
            <a:r>
              <a:rPr lang="en-US" sz="1200" b="1" dirty="0">
                <a:effectLst/>
                <a:latin typeface="+mj-lt"/>
                <a:ea typeface="+mj-ea"/>
                <a:cs typeface="+mj-cs"/>
                <a:sym typeface="Calibri"/>
              </a:rPr>
              <a:t>But, if I tap the tuning fork to create sound, the sound vibrations will actually move the ball.</a:t>
            </a:r>
            <a:endParaRPr lang="en-US" sz="1200" dirty="0">
              <a:effectLst/>
              <a:latin typeface="+mj-lt"/>
              <a:ea typeface="+mj-ea"/>
              <a:cs typeface="+mj-cs"/>
              <a:sym typeface="Calibri"/>
            </a:endParaRPr>
          </a:p>
          <a:p>
            <a:r>
              <a:rPr lang="en-US" sz="1200" dirty="0">
                <a:effectLst/>
                <a:latin typeface="+mj-lt"/>
                <a:ea typeface="+mj-ea"/>
                <a:cs typeface="+mj-cs"/>
                <a:sym typeface="Calibri"/>
              </a:rPr>
              <a:t> </a:t>
            </a:r>
          </a:p>
          <a:p>
            <a:r>
              <a:rPr lang="en-US" sz="1200" b="1" dirty="0">
                <a:effectLst/>
                <a:latin typeface="+mj-lt"/>
                <a:ea typeface="+mj-ea"/>
                <a:cs typeface="+mj-cs"/>
                <a:sym typeface="Calibri"/>
              </a:rPr>
              <a:t>Notice that the sound vibrations are so powerful that the tuning fork doesn’t even have to touch the ping pong ball to make it move</a:t>
            </a:r>
            <a:endParaRPr lang="en-US" sz="1200" dirty="0">
              <a:effectLst/>
              <a:latin typeface="+mj-lt"/>
              <a:ea typeface="+mj-ea"/>
              <a:cs typeface="+mj-cs"/>
              <a:sym typeface="Calibri"/>
            </a:endParaRPr>
          </a:p>
          <a:p>
            <a:endParaRPr lang="en-US" sz="1200" b="1" dirty="0">
              <a:effectLst/>
              <a:latin typeface="+mj-lt"/>
              <a:ea typeface="+mj-ea"/>
              <a:cs typeface="+mj-cs"/>
              <a:sym typeface="Calibri"/>
            </a:endParaRPr>
          </a:p>
          <a:p>
            <a:r>
              <a:rPr lang="en-US" sz="1200" b="1" dirty="0">
                <a:effectLst/>
                <a:latin typeface="+mj-lt"/>
                <a:ea typeface="+mj-ea"/>
                <a:cs typeface="+mj-cs"/>
                <a:sym typeface="Calibri"/>
              </a:rPr>
              <a:t>Ben’s voice: If all that movement is just from the sound energy produced by gently tapping a tuning fork,</a:t>
            </a:r>
            <a:endParaRPr lang="en-US" sz="1200" dirty="0">
              <a:effectLst/>
              <a:latin typeface="+mj-lt"/>
              <a:ea typeface="+mj-ea"/>
              <a:cs typeface="+mj-cs"/>
              <a:sym typeface="Calibri"/>
            </a:endParaRPr>
          </a:p>
          <a:p>
            <a:r>
              <a:rPr lang="en-US" sz="1200" b="1" dirty="0">
                <a:effectLst/>
                <a:latin typeface="+mj-lt"/>
                <a:ea typeface="+mj-ea"/>
                <a:cs typeface="+mj-cs"/>
                <a:sym typeface="Calibri"/>
              </a:rPr>
              <a:t>you can imagine what kind of damage can happen to your ears when you’re in a loud environment like a concert or a party!” &lt;</a:t>
            </a:r>
            <a:r>
              <a:rPr lang="en-US" sz="1200" b="0" dirty="0">
                <a:effectLst/>
                <a:latin typeface="+mj-lt"/>
                <a:ea typeface="+mj-ea"/>
                <a:cs typeface="+mj-cs"/>
                <a:sym typeface="Calibri"/>
              </a:rPr>
              <a:t>See Edit note above and below&gt;</a:t>
            </a:r>
            <a:endParaRPr lang="en-US" sz="1200" dirty="0">
              <a:effectLst/>
              <a:latin typeface="+mj-lt"/>
              <a:ea typeface="+mj-ea"/>
              <a:cs typeface="+mj-cs"/>
              <a:sym typeface="Calibri"/>
            </a:endParaRPr>
          </a:p>
          <a:p>
            <a:r>
              <a:rPr lang="en-US" sz="1200" b="1" dirty="0">
                <a:effectLst/>
                <a:latin typeface="+mj-lt"/>
                <a:ea typeface="+mj-ea"/>
                <a:cs typeface="+mj-cs"/>
                <a:sym typeface="Calibri"/>
              </a:rPr>
              <a:t> </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890617F1-B84D-4A22-B378-3A8D29EBE7B0}"/>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t>Now, pause this presentation so students can have fun using the tuning fork to experience sound as vibration.</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r>
              <a:rPr lang="en-US" sz="1200" b="1" dirty="0"/>
              <a:t>Again, please make sure to keep the tuning fork away from your face at all times during the activities.</a:t>
            </a:r>
          </a:p>
          <a:p>
            <a:pPr marL="0" lvl="0" indent="0" algn="l" rtl="0">
              <a:lnSpc>
                <a:spcPct val="100000"/>
              </a:lnSpc>
              <a:spcBef>
                <a:spcPts val="400"/>
              </a:spcBef>
              <a:spcAft>
                <a:spcPts val="0"/>
              </a:spcAft>
              <a:buSzPts val="1400"/>
              <a:buNone/>
            </a:pPr>
            <a:endParaRPr lang="en-US" sz="1200" b="1" dirty="0"/>
          </a:p>
          <a:p>
            <a:pPr marL="0" lvl="0" indent="0" algn="l" rtl="0">
              <a:lnSpc>
                <a:spcPct val="100000"/>
              </a:lnSpc>
              <a:spcBef>
                <a:spcPts val="400"/>
              </a:spcBef>
              <a:spcAft>
                <a:spcPts val="0"/>
              </a:spcAft>
              <a:buSzPts val="1400"/>
              <a:buNone/>
            </a:pPr>
            <a:endParaRPr lang="en-US" b="0" dirty="0"/>
          </a:p>
        </p:txBody>
      </p:sp>
    </p:spTree>
    <p:extLst>
      <p:ext uri="{BB962C8B-B14F-4D97-AF65-F5344CB8AC3E}">
        <p14:creationId xmlns:p14="http://schemas.microsoft.com/office/powerpoint/2010/main" val="23421583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EEBD5CE-5DE0-3542-A971-8A9F5431B24E}"/>
              </a:ext>
            </a:extLst>
          </p:cNvPr>
          <p:cNvSpPr>
            <a:spLocks noGrp="1"/>
          </p:cNvSpPr>
          <p:nvPr>
            <p:ph type="body" idx="1"/>
          </p:nvPr>
        </p:nvSpPr>
        <p:spPr/>
        <p:txBody>
          <a:bodyPr/>
          <a:lstStyle/>
          <a:p>
            <a:r>
              <a:rPr lang="en-US" b="1" dirty="0"/>
              <a:t>Now, watch this video to see how humans hear these vibrations or sounds.</a:t>
            </a:r>
          </a:p>
          <a:p>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CD0B3195-DAA2-45B6-B655-6EE0EBFAD19E}"/>
              </a:ext>
            </a:extLst>
          </p:cNvPr>
          <p:cNvSpPr>
            <a:spLocks noGrp="1"/>
          </p:cNvSpPr>
          <p:nvPr>
            <p:ph type="body" sz="quarter" idx="1"/>
          </p:nvPr>
        </p:nvSpPr>
        <p:spPr/>
        <p:txBody>
          <a:bodyPr/>
          <a:lstStyle/>
          <a:p>
            <a:r>
              <a:rPr lang="en-US" sz="1200" b="1" dirty="0">
                <a:effectLst/>
                <a:latin typeface="+mj-lt"/>
                <a:ea typeface="+mj-ea"/>
                <a:cs typeface="+mj-cs"/>
                <a:sym typeface="Calibri"/>
              </a:rPr>
              <a:t>This is a diagram of the human ear.</a:t>
            </a:r>
          </a:p>
          <a:p>
            <a:r>
              <a:rPr lang="en-US" sz="1200" dirty="0">
                <a:effectLst/>
                <a:latin typeface="+mj-lt"/>
                <a:ea typeface="+mj-ea"/>
                <a:cs typeface="+mj-cs"/>
                <a:sym typeface="Calibri"/>
              </a:rPr>
              <a:t>&lt;Pause briefly to allow observation&gt;</a:t>
            </a:r>
          </a:p>
          <a:p>
            <a:pPr marL="0" lvl="0" indent="0" algn="l" rtl="0">
              <a:lnSpc>
                <a:spcPct val="100000"/>
              </a:lnSpc>
              <a:spcBef>
                <a:spcPts val="400"/>
              </a:spcBef>
              <a:spcAft>
                <a:spcPts val="0"/>
              </a:spcAft>
              <a:buClr>
                <a:schemeClr val="dk1"/>
              </a:buClr>
              <a:buSzPts val="1400"/>
              <a:buFont typeface="Arial"/>
              <a:buNone/>
            </a:pPr>
            <a:endParaRPr lang="en-US" dirty="0">
              <a:solidFill>
                <a:schemeClr val="dk1"/>
              </a:solidFill>
            </a:endParaRPr>
          </a:p>
          <a:p>
            <a:endParaRPr lang="en-US" sz="1200" dirty="0">
              <a:effectLst/>
              <a:latin typeface="+mj-lt"/>
              <a:ea typeface="+mj-ea"/>
              <a:cs typeface="+mj-cs"/>
              <a:sym typeface="Calibri"/>
            </a:endParaRPr>
          </a:p>
          <a:p>
            <a:pPr marL="0" lvl="0" indent="0" algn="l" rtl="0">
              <a:lnSpc>
                <a:spcPct val="100000"/>
              </a:lnSpc>
              <a:spcBef>
                <a:spcPts val="0"/>
              </a:spcBef>
              <a:spcAft>
                <a:spcPts val="0"/>
              </a:spcAft>
              <a:buSzPts val="1400"/>
              <a:buNone/>
            </a:pPr>
            <a:endParaRPr lang="en-US" dirty="0"/>
          </a:p>
          <a:p>
            <a:pPr marL="0" lvl="0" indent="0" algn="l" rtl="0">
              <a:lnSpc>
                <a:spcPct val="100000"/>
              </a:lnSpc>
              <a:spcBef>
                <a:spcPts val="0"/>
              </a:spcBef>
              <a:spcAft>
                <a:spcPts val="0"/>
              </a:spcAft>
              <a:buSzPts val="1400"/>
              <a:buNone/>
            </a:pPr>
            <a:endParaRPr lang="en-US" dirty="0"/>
          </a:p>
          <a:p>
            <a:endParaRPr lang="en-US" dirty="0"/>
          </a:p>
        </p:txBody>
      </p:sp>
    </p:spTree>
    <p:extLst>
      <p:ext uri="{BB962C8B-B14F-4D97-AF65-F5344CB8AC3E}">
        <p14:creationId xmlns:p14="http://schemas.microsoft.com/office/powerpoint/2010/main" val="8662748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CD0B3195-DAA2-45B6-B655-6EE0EBFAD19E}"/>
              </a:ext>
            </a:extLst>
          </p:cNvPr>
          <p:cNvSpPr>
            <a:spLocks noGrp="1"/>
          </p:cNvSpPr>
          <p:nvPr>
            <p:ph type="body" sz="quarter" idx="1"/>
          </p:nvPr>
        </p:nvSpPr>
        <p:spPr/>
        <p:txBody>
          <a:bodyPr/>
          <a:lstStyle/>
          <a:p>
            <a:r>
              <a:rPr lang="en-US" sz="1200" b="1" dirty="0">
                <a:effectLst/>
                <a:latin typeface="+mj-lt"/>
                <a:ea typeface="+mj-ea"/>
                <a:cs typeface="+mj-cs"/>
                <a:sym typeface="Calibri"/>
              </a:rPr>
              <a:t>Once sound waves reach the outer ear, they travel down the ear canal to the eardrum which vibrates.</a:t>
            </a:r>
            <a:endParaRPr lang="en-US" dirty="0"/>
          </a:p>
          <a:p>
            <a:pPr marL="0" lvl="0" indent="0" algn="l" rtl="0">
              <a:lnSpc>
                <a:spcPct val="100000"/>
              </a:lnSpc>
              <a:spcBef>
                <a:spcPts val="0"/>
              </a:spcBef>
              <a:spcAft>
                <a:spcPts val="0"/>
              </a:spcAft>
              <a:buSzPts val="1400"/>
              <a:buNone/>
            </a:pPr>
            <a:endParaRPr lang="en-US" dirty="0"/>
          </a:p>
          <a:p>
            <a:pPr marL="0" lvl="0" indent="0" algn="l" rtl="0">
              <a:lnSpc>
                <a:spcPct val="100000"/>
              </a:lnSpc>
              <a:spcBef>
                <a:spcPts val="0"/>
              </a:spcBef>
              <a:spcAft>
                <a:spcPts val="0"/>
              </a:spcAft>
              <a:buSzPts val="1400"/>
              <a:buNone/>
            </a:pPr>
            <a:endParaRPr lang="en-US" dirty="0"/>
          </a:p>
          <a:p>
            <a:endParaRPr lang="en-US" dirty="0"/>
          </a:p>
        </p:txBody>
      </p:sp>
    </p:spTree>
    <p:extLst>
      <p:ext uri="{BB962C8B-B14F-4D97-AF65-F5344CB8AC3E}">
        <p14:creationId xmlns:p14="http://schemas.microsoft.com/office/powerpoint/2010/main" val="31569958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CD0B3195-DAA2-45B6-B655-6EE0EBFAD19E}"/>
              </a:ext>
            </a:extLst>
          </p:cNvPr>
          <p:cNvSpPr>
            <a:spLocks noGrp="1"/>
          </p:cNvSpPr>
          <p:nvPr>
            <p:ph type="body" sz="quarter" idx="1"/>
          </p:nvPr>
        </p:nvSpPr>
        <p:spPr/>
        <p:txBody>
          <a:bodyPr/>
          <a:lstStyle/>
          <a:p>
            <a:r>
              <a:rPr lang="en-US" sz="1200" b="1" dirty="0">
                <a:effectLst/>
                <a:latin typeface="+mj-lt"/>
                <a:ea typeface="+mj-ea"/>
                <a:cs typeface="+mj-cs"/>
                <a:sym typeface="Calibri"/>
              </a:rPr>
              <a:t>These vibrations continue into the middle ear where three tiny ear bones begin to also vibrate.</a:t>
            </a:r>
          </a:p>
          <a:p>
            <a:endParaRPr lang="en-US" sz="1200" dirty="0">
              <a:effectLst/>
              <a:latin typeface="+mj-lt"/>
              <a:ea typeface="+mj-ea"/>
              <a:cs typeface="+mj-cs"/>
              <a:sym typeface="Calibri"/>
            </a:endParaRPr>
          </a:p>
          <a:p>
            <a:endParaRPr lang="en-US" dirty="0"/>
          </a:p>
        </p:txBody>
      </p:sp>
    </p:spTree>
    <p:extLst>
      <p:ext uri="{BB962C8B-B14F-4D97-AF65-F5344CB8AC3E}">
        <p14:creationId xmlns:p14="http://schemas.microsoft.com/office/powerpoint/2010/main" val="11879709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CD0B3195-DAA2-45B6-B655-6EE0EBFAD19E}"/>
              </a:ext>
            </a:extLst>
          </p:cNvPr>
          <p:cNvSpPr>
            <a:spLocks noGrp="1"/>
          </p:cNvSpPr>
          <p:nvPr>
            <p:ph type="body" sz="quarter" idx="1"/>
          </p:nvPr>
        </p:nvSpPr>
        <p:spPr/>
        <p:txBody>
          <a:bodyPr/>
          <a:lstStyle/>
          <a:p>
            <a:r>
              <a:rPr lang="en-US" sz="1200" b="1" dirty="0">
                <a:effectLst/>
                <a:latin typeface="+mj-lt"/>
                <a:ea typeface="+mj-ea"/>
                <a:cs typeface="+mj-cs"/>
                <a:sym typeface="Calibri"/>
              </a:rPr>
              <a:t>These bones vibrate against a small snail-shaped organ in the inner ear called the cochlea which is filled with fluid and thousands of tiny hair cells.</a:t>
            </a:r>
          </a:p>
          <a:p>
            <a:r>
              <a:rPr lang="en-US" sz="1200" b="1" dirty="0">
                <a:effectLst/>
                <a:latin typeface="+mj-lt"/>
                <a:ea typeface="+mj-ea"/>
                <a:cs typeface="+mj-cs"/>
                <a:sym typeface="Calibri"/>
              </a:rPr>
              <a:t>Sound vibrations make waves in this fluid which move the hair cells.</a:t>
            </a:r>
          </a:p>
          <a:p>
            <a:endParaRPr lang="en-US" sz="1200" b="1" dirty="0">
              <a:effectLst/>
              <a:latin typeface="+mj-lt"/>
              <a:ea typeface="+mj-ea"/>
              <a:cs typeface="+mj-cs"/>
              <a:sym typeface="Calibri"/>
            </a:endParaRPr>
          </a:p>
          <a:p>
            <a:endParaRPr lang="en-US" sz="1200" b="1" dirty="0">
              <a:effectLst/>
              <a:latin typeface="+mj-lt"/>
              <a:ea typeface="+mj-ea"/>
              <a:cs typeface="+mj-cs"/>
              <a:sym typeface="Calibri"/>
            </a:endParaRPr>
          </a:p>
          <a:p>
            <a:endParaRPr lang="en-US" dirty="0"/>
          </a:p>
        </p:txBody>
      </p:sp>
    </p:spTree>
    <p:extLst>
      <p:ext uri="{BB962C8B-B14F-4D97-AF65-F5344CB8AC3E}">
        <p14:creationId xmlns:p14="http://schemas.microsoft.com/office/powerpoint/2010/main" val="317686430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CD0B3195-DAA2-45B6-B655-6EE0EBFAD19E}"/>
              </a:ext>
            </a:extLst>
          </p:cNvPr>
          <p:cNvSpPr>
            <a:spLocks noGrp="1"/>
          </p:cNvSpPr>
          <p:nvPr>
            <p:ph type="body" sz="quarter" idx="1"/>
          </p:nvPr>
        </p:nvSpPr>
        <p:spPr/>
        <p:txBody>
          <a:bodyPr/>
          <a:lstStyle/>
          <a:p>
            <a:pPr marL="0" lvl="0" indent="0" algn="l" rtl="0">
              <a:lnSpc>
                <a:spcPct val="100000"/>
              </a:lnSpc>
              <a:spcBef>
                <a:spcPts val="400"/>
              </a:spcBef>
              <a:spcAft>
                <a:spcPts val="0"/>
              </a:spcAft>
              <a:buClr>
                <a:schemeClr val="dk1"/>
              </a:buClr>
              <a:buSzPts val="1400"/>
              <a:buFont typeface="Arial"/>
              <a:buNone/>
            </a:pPr>
            <a:r>
              <a:rPr lang="en-US" b="1" dirty="0">
                <a:solidFill>
                  <a:schemeClr val="dk1"/>
                </a:solidFill>
              </a:rPr>
              <a:t>We start life with a fixed number of hair cells, about 18,000 of them in each ear.</a:t>
            </a:r>
            <a:endParaRPr lang="en-US" dirty="0">
              <a:solidFill>
                <a:schemeClr val="dk1"/>
              </a:solidFill>
            </a:endParaRPr>
          </a:p>
          <a:p>
            <a:pPr marL="0" lvl="0" indent="0" algn="l" rtl="0">
              <a:lnSpc>
                <a:spcPct val="100000"/>
              </a:lnSpc>
              <a:spcBef>
                <a:spcPts val="400"/>
              </a:spcBef>
              <a:spcAft>
                <a:spcPts val="0"/>
              </a:spcAft>
              <a:buClr>
                <a:schemeClr val="dk1"/>
              </a:buClr>
              <a:buSzPts val="1400"/>
              <a:buFont typeface="Arial"/>
              <a:buNone/>
            </a:pPr>
            <a:r>
              <a:rPr lang="en-US" b="1" dirty="0">
                <a:solidFill>
                  <a:schemeClr val="dk1"/>
                </a:solidFill>
              </a:rPr>
              <a:t>These hair cells are so tiny that all of them can fit on the head of a pin. </a:t>
            </a:r>
            <a:endParaRPr lang="en-US" dirty="0">
              <a:solidFill>
                <a:schemeClr val="dk1"/>
              </a:solidFill>
            </a:endParaRPr>
          </a:p>
          <a:p>
            <a:pPr marL="0" lvl="0" indent="0" algn="l" rtl="0">
              <a:lnSpc>
                <a:spcPct val="100000"/>
              </a:lnSpc>
              <a:spcBef>
                <a:spcPts val="400"/>
              </a:spcBef>
              <a:spcAft>
                <a:spcPts val="0"/>
              </a:spcAft>
              <a:buClr>
                <a:schemeClr val="dk1"/>
              </a:buClr>
              <a:buSzPts val="1400"/>
              <a:buFont typeface="Arial"/>
              <a:buNone/>
            </a:pPr>
            <a:endParaRPr lang="en-US" b="1" dirty="0">
              <a:solidFill>
                <a:schemeClr val="dk1"/>
              </a:solidFill>
            </a:endParaRPr>
          </a:p>
          <a:p>
            <a:pPr marL="0" lvl="0" indent="0" algn="l" rtl="0">
              <a:lnSpc>
                <a:spcPct val="100000"/>
              </a:lnSpc>
              <a:spcBef>
                <a:spcPts val="400"/>
              </a:spcBef>
              <a:spcAft>
                <a:spcPts val="0"/>
              </a:spcAft>
              <a:buClr>
                <a:schemeClr val="dk1"/>
              </a:buClr>
              <a:buSzPts val="1400"/>
              <a:buFont typeface="Arial"/>
              <a:buNone/>
            </a:pPr>
            <a:r>
              <a:rPr lang="en-US" b="1" dirty="0">
                <a:solidFill>
                  <a:schemeClr val="dk1"/>
                </a:solidFill>
              </a:rPr>
              <a:t>When we are exposed to sound that is too loud, some of these hair cells are damaged and they die. </a:t>
            </a:r>
          </a:p>
          <a:p>
            <a:pPr marL="0" lvl="0" indent="0" algn="l" rtl="0">
              <a:lnSpc>
                <a:spcPct val="100000"/>
              </a:lnSpc>
              <a:spcBef>
                <a:spcPts val="400"/>
              </a:spcBef>
              <a:spcAft>
                <a:spcPts val="0"/>
              </a:spcAft>
              <a:buClr>
                <a:schemeClr val="dk1"/>
              </a:buClr>
              <a:buSzPts val="1400"/>
              <a:buFont typeface="Arial"/>
              <a:buNone/>
            </a:pPr>
            <a:r>
              <a:rPr lang="en-US" b="1" dirty="0">
                <a:solidFill>
                  <a:schemeClr val="dk1"/>
                </a:solidFill>
              </a:rPr>
              <a:t>The loud sound also damages the auditory (or hearing) nerve.</a:t>
            </a:r>
            <a:endParaRPr lang="en-US" dirty="0">
              <a:solidFill>
                <a:schemeClr val="dk1"/>
              </a:solidFill>
            </a:endParaRPr>
          </a:p>
          <a:p>
            <a:pPr marL="0" lvl="0" indent="0" algn="l" rtl="0">
              <a:lnSpc>
                <a:spcPct val="100000"/>
              </a:lnSpc>
              <a:spcBef>
                <a:spcPts val="400"/>
              </a:spcBef>
              <a:spcAft>
                <a:spcPts val="0"/>
              </a:spcAft>
              <a:buSzPts val="1400"/>
              <a:buNone/>
            </a:pPr>
            <a:r>
              <a:rPr lang="en-US" b="1" dirty="0">
                <a:solidFill>
                  <a:schemeClr val="dk1"/>
                </a:solidFill>
              </a:rPr>
              <a:t>This damage is usually painless. It happens gradually, so especially in the beginning, we may not even be aware we are losing some of our hearing. </a:t>
            </a:r>
          </a:p>
          <a:p>
            <a:pPr marL="0" lvl="0" indent="0" algn="l" rtl="0">
              <a:lnSpc>
                <a:spcPct val="100000"/>
              </a:lnSpc>
              <a:spcBef>
                <a:spcPts val="400"/>
              </a:spcBef>
              <a:spcAft>
                <a:spcPts val="0"/>
              </a:spcAft>
              <a:buClr>
                <a:schemeClr val="dk1"/>
              </a:buClr>
              <a:buSzPts val="1400"/>
              <a:buFont typeface="Arial"/>
              <a:buNone/>
            </a:pPr>
            <a:r>
              <a:rPr lang="en-US" b="1" dirty="0">
                <a:solidFill>
                  <a:schemeClr val="dk1"/>
                </a:solidFill>
              </a:rPr>
              <a:t>This type of hearing loss (NIHL) is permanent and can eventually cause significant hearing problems.</a:t>
            </a:r>
            <a:endParaRPr lang="en-US" dirty="0">
              <a:solidFill>
                <a:schemeClr val="dk1"/>
              </a:solidFill>
            </a:endParaRPr>
          </a:p>
          <a:p>
            <a:pPr marL="0" lvl="0" indent="0" algn="l" rtl="0">
              <a:lnSpc>
                <a:spcPct val="100000"/>
              </a:lnSpc>
              <a:spcBef>
                <a:spcPts val="400"/>
              </a:spcBef>
              <a:spcAft>
                <a:spcPts val="0"/>
              </a:spcAft>
              <a:buClr>
                <a:schemeClr val="dk1"/>
              </a:buClr>
              <a:buSzPts val="1400"/>
              <a:buFont typeface="Arial"/>
              <a:buNone/>
            </a:pPr>
            <a:endParaRPr lang="en-US" dirty="0">
              <a:solidFill>
                <a:schemeClr val="dk1"/>
              </a:solidFill>
            </a:endParaRPr>
          </a:p>
          <a:p>
            <a:pPr marL="0" lvl="0" indent="0" algn="l" rtl="0">
              <a:lnSpc>
                <a:spcPct val="100000"/>
              </a:lnSpc>
              <a:spcBef>
                <a:spcPts val="0"/>
              </a:spcBef>
              <a:spcAft>
                <a:spcPts val="0"/>
              </a:spcAft>
              <a:buSzPts val="1400"/>
              <a:buNone/>
            </a:pPr>
            <a:endParaRPr lang="en-US" dirty="0"/>
          </a:p>
        </p:txBody>
      </p:sp>
    </p:spTree>
    <p:extLst>
      <p:ext uri="{BB962C8B-B14F-4D97-AF65-F5344CB8AC3E}">
        <p14:creationId xmlns:p14="http://schemas.microsoft.com/office/powerpoint/2010/main" val="93403143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83A8FC0D-6A52-4229-91D8-9A4E06320117}"/>
              </a:ext>
            </a:extLst>
          </p:cNvPr>
          <p:cNvSpPr>
            <a:spLocks noGrp="1"/>
          </p:cNvSpPr>
          <p:nvPr>
            <p:ph type="body" sz="quarter" idx="1"/>
          </p:nvPr>
        </p:nvSpPr>
        <p:spPr/>
        <p:txBody>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z="1200" b="1" dirty="0">
                <a:latin typeface="+mj-lt"/>
                <a:ea typeface="+mj-ea"/>
                <a:cs typeface="+mj-cs"/>
                <a:sym typeface="Calibri"/>
              </a:rPr>
              <a:t>This is a picture of healthy hair cells, greatly magnified. </a:t>
            </a:r>
            <a:endParaRPr lang="en-US" sz="1200" dirty="0">
              <a:latin typeface="+mj-lt"/>
              <a:ea typeface="+mj-ea"/>
              <a:cs typeface="+mj-cs"/>
              <a:sym typeface="Calibri"/>
            </a:endParaRPr>
          </a:p>
          <a:p>
            <a:endParaRPr lang="en-US" dirty="0"/>
          </a:p>
          <a:p>
            <a:endParaRPr lang="en-US" dirty="0"/>
          </a:p>
        </p:txBody>
      </p:sp>
    </p:spTree>
    <p:extLst>
      <p:ext uri="{BB962C8B-B14F-4D97-AF65-F5344CB8AC3E}">
        <p14:creationId xmlns:p14="http://schemas.microsoft.com/office/powerpoint/2010/main" val="19778379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p4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43" name="Google Shape;443;p43: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400"/>
              </a:spcBef>
              <a:spcAft>
                <a:spcPts val="0"/>
              </a:spcAft>
              <a:buSzPts val="1400"/>
              <a:buNone/>
            </a:pPr>
            <a:r>
              <a:rPr lang="en-US" sz="1200" b="1" dirty="0">
                <a:latin typeface="Calibri"/>
                <a:ea typeface="Calibri"/>
                <a:cs typeface="Calibri"/>
                <a:sym typeface="Calibri"/>
              </a:rPr>
              <a:t>Now, we’re going to do another activity.</a:t>
            </a:r>
          </a:p>
          <a:p>
            <a:pPr marL="0" lvl="0" indent="0" algn="l" rtl="0">
              <a:lnSpc>
                <a:spcPct val="100000"/>
              </a:lnSpc>
              <a:spcBef>
                <a:spcPts val="400"/>
              </a:spcBef>
              <a:spcAft>
                <a:spcPts val="0"/>
              </a:spcAft>
              <a:buSzPts val="1400"/>
              <a:buNone/>
            </a:pPr>
            <a:r>
              <a:rPr lang="en-US" sz="1200" b="1" dirty="0">
                <a:latin typeface="Calibri"/>
                <a:ea typeface="Calibri"/>
                <a:cs typeface="Calibri"/>
                <a:sym typeface="Calibri"/>
              </a:rPr>
              <a:t>For this one, we use pipe cleaners to represent the tiny hair cells in your inner ear.  </a:t>
            </a:r>
            <a:endParaRPr dirty="0"/>
          </a:p>
          <a:p>
            <a:pPr marL="0" lvl="0" indent="0" algn="l" rtl="0">
              <a:lnSpc>
                <a:spcPct val="100000"/>
              </a:lnSpc>
              <a:spcBef>
                <a:spcPts val="400"/>
              </a:spcBef>
              <a:spcAft>
                <a:spcPts val="0"/>
              </a:spcAft>
              <a:buSzPts val="1400"/>
              <a:buNone/>
            </a:pPr>
            <a:endParaRPr sz="1200" dirty="0">
              <a:latin typeface="Calibri"/>
              <a:ea typeface="Calibri"/>
              <a:cs typeface="Calibri"/>
              <a:sym typeface="Calibri"/>
            </a:endParaRPr>
          </a:p>
          <a:p>
            <a:pPr marL="0" lvl="0" indent="0" algn="l" rtl="0">
              <a:lnSpc>
                <a:spcPct val="100000"/>
              </a:lnSpc>
              <a:spcBef>
                <a:spcPts val="400"/>
              </a:spcBef>
              <a:spcAft>
                <a:spcPts val="0"/>
              </a:spcAft>
              <a:buSzPts val="1400"/>
              <a:buNone/>
            </a:pPr>
            <a:endParaRPr lang="en-US" dirty="0"/>
          </a:p>
        </p:txBody>
      </p:sp>
    </p:spTree>
    <p:extLst>
      <p:ext uri="{BB962C8B-B14F-4D97-AF65-F5344CB8AC3E}">
        <p14:creationId xmlns:p14="http://schemas.microsoft.com/office/powerpoint/2010/main" val="363677424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6C70F62-FE04-024A-A33A-C8B695DB43FD}"/>
              </a:ext>
            </a:extLst>
          </p:cNvPr>
          <p:cNvSpPr>
            <a:spLocks noGrp="1"/>
          </p:cNvSpPr>
          <p:nvPr>
            <p:ph type="body" idx="1"/>
          </p:nvPr>
        </p:nvSpPr>
        <p:spPr/>
        <p:txBody>
          <a:bodyPr/>
          <a:lstStyle/>
          <a:p>
            <a:pPr marL="0" marR="0" lvl="0" indent="0" algn="l" rtl="0">
              <a:lnSpc>
                <a:spcPct val="100000"/>
              </a:lnSpc>
              <a:spcBef>
                <a:spcPts val="400"/>
              </a:spcBef>
              <a:spcAft>
                <a:spcPts val="0"/>
              </a:spcAft>
              <a:buSzPts val="1200"/>
              <a:buFont typeface="Calibri"/>
              <a:buNone/>
            </a:pPr>
            <a:r>
              <a:rPr lang="en-US" sz="1200" b="1" i="0" baseline="0" dirty="0">
                <a:latin typeface="+mj-lt"/>
                <a:ea typeface="+mj-ea"/>
                <a:cs typeface="+mj-cs"/>
                <a:sym typeface="Calibri"/>
              </a:rPr>
              <a:t>Watch this video which demonstrates an activity that will help you understand what happens to hair cells when they are exposed to sound</a:t>
            </a:r>
            <a:r>
              <a:rPr lang="en-US" sz="1200" b="1" dirty="0">
                <a:latin typeface="+mj-lt"/>
                <a:ea typeface="+mj-ea"/>
                <a:cs typeface="+mj-cs"/>
                <a:sym typeface="Calibri"/>
              </a:rPr>
              <a:t>. </a:t>
            </a:r>
          </a:p>
          <a:p>
            <a:pPr marL="0" marR="0" lvl="0" indent="0" algn="l" rtl="0">
              <a:lnSpc>
                <a:spcPct val="100000"/>
              </a:lnSpc>
              <a:spcBef>
                <a:spcPts val="400"/>
              </a:spcBef>
              <a:spcAft>
                <a:spcPts val="0"/>
              </a:spcAft>
              <a:buSzPts val="1200"/>
              <a:buFont typeface="Calibri"/>
              <a:buNone/>
            </a:pPr>
            <a:endParaRPr lang="en-US" sz="1200" b="0" dirty="0">
              <a:latin typeface="+mj-lt"/>
              <a:ea typeface="+mj-ea"/>
              <a:cs typeface="+mj-cs"/>
              <a:sym typeface="Calibri"/>
            </a:endParaRPr>
          </a:p>
          <a:p>
            <a:pPr marL="0" marR="0" lvl="0" indent="0" algn="l" rtl="0">
              <a:lnSpc>
                <a:spcPct val="100000"/>
              </a:lnSpc>
              <a:spcBef>
                <a:spcPts val="400"/>
              </a:spcBef>
              <a:spcAft>
                <a:spcPts val="0"/>
              </a:spcAft>
              <a:buSzPts val="1200"/>
              <a:buFont typeface="Calibri"/>
              <a:buNone/>
            </a:pPr>
            <a:r>
              <a:rPr lang="en-US" sz="1200" b="0" dirty="0">
                <a:latin typeface="+mj-lt"/>
                <a:ea typeface="+mj-ea"/>
                <a:cs typeface="+mj-cs"/>
                <a:sym typeface="Calibri"/>
              </a:rPr>
              <a:t>&lt;video&gt;</a:t>
            </a:r>
          </a:p>
          <a:p>
            <a:pPr marL="0" marR="0" lvl="0" indent="0" algn="l" rtl="0">
              <a:lnSpc>
                <a:spcPct val="100000"/>
              </a:lnSpc>
              <a:spcBef>
                <a:spcPts val="400"/>
              </a:spcBef>
              <a:spcAft>
                <a:spcPts val="0"/>
              </a:spcAft>
              <a:buSzPts val="1200"/>
              <a:buFont typeface="Calibri"/>
              <a:buNone/>
            </a:pPr>
            <a:endParaRPr lang="en-US" dirty="0"/>
          </a:p>
          <a:p>
            <a:pPr marL="0" marR="0" lvl="0" indent="0" algn="l" rtl="0">
              <a:lnSpc>
                <a:spcPct val="100000"/>
              </a:lnSpc>
              <a:spcBef>
                <a:spcPts val="400"/>
              </a:spcBef>
              <a:spcAft>
                <a:spcPts val="0"/>
              </a:spcAft>
              <a:buSzPts val="1200"/>
              <a:buFont typeface="Calibri"/>
              <a:buNone/>
            </a:pPr>
            <a:r>
              <a:rPr lang="en-US" dirty="0"/>
              <a:t>Now, pause this presentation to distribute the pipe cleaners – </a:t>
            </a:r>
            <a:r>
              <a:rPr lang="en-US" dirty="0" err="1"/>
              <a:t>unpause</a:t>
            </a:r>
            <a:r>
              <a:rPr lang="en-US" dirty="0"/>
              <a:t> as soon as they’re distributed.</a:t>
            </a:r>
          </a:p>
          <a:p>
            <a:pPr marL="0" marR="0" lvl="0" indent="0" algn="l" rtl="0">
              <a:lnSpc>
                <a:spcPct val="100000"/>
              </a:lnSpc>
              <a:spcBef>
                <a:spcPts val="400"/>
              </a:spcBef>
              <a:spcAft>
                <a:spcPts val="0"/>
              </a:spcAft>
              <a:buSzPts val="1200"/>
              <a:buFont typeface="Calibri"/>
              <a:buNone/>
            </a:pPr>
            <a:endParaRPr lang="en-US" dirty="0"/>
          </a:p>
          <a:p>
            <a:pPr marL="0" marR="0" lvl="0" indent="0" algn="l" rtl="0">
              <a:lnSpc>
                <a:spcPct val="100000"/>
              </a:lnSpc>
              <a:spcBef>
                <a:spcPts val="400"/>
              </a:spcBef>
              <a:spcAft>
                <a:spcPts val="0"/>
              </a:spcAft>
              <a:buSzPts val="1200"/>
              <a:buFont typeface="Calibri"/>
              <a:buNone/>
            </a:pPr>
            <a:r>
              <a:rPr lang="en-US" b="1" dirty="0">
                <a:solidFill>
                  <a:schemeClr val="dk1"/>
                </a:solidFill>
              </a:rPr>
              <a:t>(( VIDEO: When you hear soft sounds, the hair cells move gently. Moderately loud sounds will move the hair</a:t>
            </a:r>
            <a:r>
              <a:rPr lang="en-US" dirty="0">
                <a:solidFill>
                  <a:schemeClr val="dk1"/>
                </a:solidFill>
              </a:rPr>
              <a:t> </a:t>
            </a:r>
            <a:r>
              <a:rPr lang="en-US" b="1" dirty="0">
                <a:solidFill>
                  <a:schemeClr val="dk1"/>
                </a:solidFill>
              </a:rPr>
              <a:t>cells a little more. </a:t>
            </a:r>
            <a:endParaRPr lang="en-US" dirty="0">
              <a:solidFill>
                <a:schemeClr val="dk1"/>
              </a:solidFill>
            </a:endParaRPr>
          </a:p>
          <a:p>
            <a:pPr marL="0" lvl="0" indent="0" algn="l" rtl="0">
              <a:lnSpc>
                <a:spcPct val="100000"/>
              </a:lnSpc>
              <a:spcBef>
                <a:spcPts val="400"/>
              </a:spcBef>
              <a:spcAft>
                <a:spcPts val="0"/>
              </a:spcAft>
              <a:buClr>
                <a:schemeClr val="dk1"/>
              </a:buClr>
              <a:buSzPts val="1400"/>
              <a:buFont typeface="Arial"/>
              <a:buNone/>
            </a:pPr>
            <a:r>
              <a:rPr lang="en-US" b="1" dirty="0">
                <a:solidFill>
                  <a:schemeClr val="dk1"/>
                </a:solidFill>
              </a:rPr>
              <a:t>Very loud sounds will move the hair cells until they are bent. )) </a:t>
            </a:r>
          </a:p>
          <a:p>
            <a:pPr marL="0" lvl="0" indent="0" algn="l" rtl="0">
              <a:lnSpc>
                <a:spcPct val="100000"/>
              </a:lnSpc>
              <a:spcBef>
                <a:spcPts val="400"/>
              </a:spcBef>
              <a:spcAft>
                <a:spcPts val="0"/>
              </a:spcAft>
              <a:buClr>
                <a:schemeClr val="dk1"/>
              </a:buClr>
              <a:buSzPts val="1400"/>
              <a:buFont typeface="Arial"/>
              <a:buNone/>
            </a:pPr>
            <a:endParaRPr lang="en-US" b="1" dirty="0">
              <a:solidFill>
                <a:schemeClr val="dk1"/>
              </a:solidFill>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758CD6CB-BC62-44E3-8129-34284C734991}"/>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ES, MS and HS will all use this same slide:</a:t>
            </a: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Now, we want you to take your own pipe cleaners and participate in this activity.</a:t>
            </a:r>
          </a:p>
          <a:p>
            <a:pPr marL="0" lvl="0" indent="0" algn="l" rtl="0">
              <a:lnSpc>
                <a:spcPct val="100000"/>
              </a:lnSpc>
              <a:spcBef>
                <a:spcPts val="400"/>
              </a:spcBef>
              <a:spcAft>
                <a:spcPts val="0"/>
              </a:spcAft>
              <a:buSzPts val="1400"/>
              <a:buNone/>
            </a:pPr>
            <a:r>
              <a:rPr lang="en-US" b="1" dirty="0"/>
              <a:t>Remember to hold the pipe cleaners at the bottom, the way you would hold a bouquet of flowers.</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When you hear the soft music, move the pipe cleaners very gently with your opposite hand.</a:t>
            </a:r>
            <a:endParaRPr lang="en-US" dirty="0"/>
          </a:p>
          <a:p>
            <a:endParaRPr lang="en-US" dirty="0"/>
          </a:p>
          <a:p>
            <a:r>
              <a:rPr lang="en-US" dirty="0"/>
              <a:t>&lt;Pause for activity&gt;</a:t>
            </a:r>
          </a:p>
        </p:txBody>
      </p:sp>
    </p:spTree>
    <p:extLst>
      <p:ext uri="{BB962C8B-B14F-4D97-AF65-F5344CB8AC3E}">
        <p14:creationId xmlns:p14="http://schemas.microsoft.com/office/powerpoint/2010/main" val="31271878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B99C3EFD-222F-49DA-AFCD-03D2B1B0E74D}"/>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Now, stand up where you are and pretend that you are at a party where the DJ is absolutely blasting the music! </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When listening to the loud music, turn up the volume and strike the pipe cleaners vigorously enough so that they become bent. </a:t>
            </a:r>
            <a:endParaRPr lang="en-US" dirty="0"/>
          </a:p>
          <a:p>
            <a:pPr marL="0" lvl="0" indent="0" algn="l" rtl="0">
              <a:lnSpc>
                <a:spcPct val="100000"/>
              </a:lnSpc>
              <a:spcBef>
                <a:spcPts val="400"/>
              </a:spcBef>
              <a:spcAft>
                <a:spcPts val="0"/>
              </a:spcAft>
              <a:buSzPts val="1400"/>
              <a:buNone/>
            </a:pPr>
            <a:endParaRPr lang="en-US" dirty="0"/>
          </a:p>
          <a:p>
            <a:r>
              <a:rPr lang="en-US" dirty="0"/>
              <a:t>&lt;Pause for activity&gt;</a:t>
            </a:r>
          </a:p>
          <a:p>
            <a:endParaRPr lang="en-US" dirty="0"/>
          </a:p>
          <a:p>
            <a:endParaRPr lang="en-US" dirty="0"/>
          </a:p>
        </p:txBody>
      </p:sp>
    </p:spTree>
    <p:extLst>
      <p:ext uri="{BB962C8B-B14F-4D97-AF65-F5344CB8AC3E}">
        <p14:creationId xmlns:p14="http://schemas.microsoft.com/office/powerpoint/2010/main" val="115514453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02B1B45-984F-7D4C-B56A-4902056349A0}"/>
              </a:ext>
            </a:extLst>
          </p:cNvPr>
          <p:cNvSpPr>
            <a:spLocks noGrp="1"/>
          </p:cNvSpPr>
          <p:nvPr>
            <p:ph type="body"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Have a seat.</a:t>
            </a: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These bent pipe cleaners represent damaged hair cells. </a:t>
            </a:r>
            <a:endParaRPr lang="en-US" dirty="0"/>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Try to straighten your bent pipe cleaners and restore them to their original straight position.</a:t>
            </a:r>
            <a:endParaRPr lang="en-US" dirty="0"/>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&lt;PAUSE&gt;</a:t>
            </a:r>
            <a:endParaRPr lang="en-US" dirty="0"/>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You will see that this is impossible.</a:t>
            </a: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5DC88F24-FC5F-4E65-A604-788E65174317}"/>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b="1" dirty="0"/>
              <a:t>This is a greatly magnified photo of what damaged hair cells look like.</a:t>
            </a:r>
          </a:p>
          <a:p>
            <a:pPr marL="0" lvl="0" indent="0" algn="l" rtl="0">
              <a:lnSpc>
                <a:spcPct val="100000"/>
              </a:lnSpc>
              <a:spcBef>
                <a:spcPts val="400"/>
              </a:spcBef>
              <a:spcAft>
                <a:spcPts val="0"/>
              </a:spcAft>
              <a:buSzPts val="1400"/>
              <a:buNone/>
            </a:pPr>
            <a:r>
              <a:rPr lang="en-US" b="1" dirty="0"/>
              <a:t>These</a:t>
            </a:r>
            <a:r>
              <a:rPr lang="en-US" sz="1200" b="1" dirty="0">
                <a:latin typeface="+mj-lt"/>
                <a:ea typeface="+mj-ea"/>
                <a:cs typeface="+mj-cs"/>
                <a:sym typeface="Calibri"/>
              </a:rPr>
              <a:t> hair cells cannot be repaired. </a:t>
            </a:r>
            <a:endParaRPr lang="en-US" sz="1200"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When seriously damaged, they die</a:t>
            </a:r>
            <a:r>
              <a:rPr lang="en-US" b="1" dirty="0"/>
              <a:t>.</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This creates permanent hearing loss</a:t>
            </a:r>
            <a:r>
              <a:rPr lang="en-US" b="1" dirty="0"/>
              <a:t> which can never be recovered.</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endParaRPr lang="en-US" b="0" dirty="0"/>
          </a:p>
        </p:txBody>
      </p:sp>
    </p:spTree>
    <p:extLst>
      <p:ext uri="{BB962C8B-B14F-4D97-AF65-F5344CB8AC3E}">
        <p14:creationId xmlns:p14="http://schemas.microsoft.com/office/powerpoint/2010/main" val="263002129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EEAF2E28-5D04-43C4-92F6-341924A1CF62}"/>
              </a:ext>
            </a:extLst>
          </p:cNvPr>
          <p:cNvSpPr>
            <a:spLocks noGrp="1"/>
          </p:cNvSpPr>
          <p:nvPr>
            <p:ph type="body" sz="quarter" idx="1"/>
          </p:nvPr>
        </p:nvSpPr>
        <p:spPr/>
        <p:txBody>
          <a:bodyPr/>
          <a:lstStyle/>
          <a:p>
            <a:r>
              <a:rPr lang="en-US" sz="1200" b="1" dirty="0">
                <a:latin typeface="+mj-lt"/>
                <a:ea typeface="+mj-ea"/>
                <a:cs typeface="+mj-cs"/>
                <a:sym typeface="Calibri"/>
              </a:rPr>
              <a:t>Now, we’re going to show you some pictures of everyday activities. </a:t>
            </a:r>
            <a:endParaRPr lang="en-US" sz="1200"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Let’s see if you can guess how loud each sound is and how quickly Noise-induced hearing loss can happen.</a:t>
            </a:r>
            <a:endParaRPr lang="en-US" dirty="0"/>
          </a:p>
          <a:p>
            <a:pPr marL="0" lvl="0" indent="0" algn="l" rtl="0">
              <a:lnSpc>
                <a:spcPct val="100000"/>
              </a:lnSpc>
              <a:spcBef>
                <a:spcPts val="400"/>
              </a:spcBef>
              <a:spcAft>
                <a:spcPts val="0"/>
              </a:spcAft>
              <a:buSzPts val="1400"/>
              <a:buNone/>
            </a:pPr>
            <a:r>
              <a:rPr lang="en-US" b="1" dirty="0"/>
              <a:t>The first activity is mowing the lawn.</a:t>
            </a:r>
          </a:p>
          <a:p>
            <a:pPr marL="0" lvl="0" indent="0" algn="l" rtl="0">
              <a:lnSpc>
                <a:spcPct val="100000"/>
              </a:lnSpc>
              <a:spcBef>
                <a:spcPts val="400"/>
              </a:spcBef>
              <a:spcAft>
                <a:spcPts val="0"/>
              </a:spcAft>
              <a:buSzPts val="1400"/>
              <a:buNone/>
            </a:pPr>
            <a:r>
              <a:rPr lang="en-US" b="1" dirty="0"/>
              <a:t>How loud is the sound of a typical lawn mower?</a:t>
            </a:r>
          </a:p>
          <a:p>
            <a:pPr marL="0" lvl="0" indent="0" algn="l" rtl="0">
              <a:lnSpc>
                <a:spcPct val="100000"/>
              </a:lnSpc>
              <a:spcBef>
                <a:spcPts val="400"/>
              </a:spcBef>
              <a:spcAft>
                <a:spcPts val="0"/>
              </a:spcAft>
              <a:buSzPts val="1400"/>
              <a:buNone/>
            </a:pPr>
            <a:r>
              <a:rPr lang="en-US" b="1" dirty="0"/>
              <a:t> And how quickly can Noise-induced Hearing Loss happen?</a:t>
            </a:r>
          </a:p>
          <a:p>
            <a:endParaRPr lang="en-US" dirty="0"/>
          </a:p>
          <a:p>
            <a:r>
              <a:rPr lang="en-US" dirty="0"/>
              <a:t>Pause</a:t>
            </a:r>
          </a:p>
          <a:p>
            <a:endParaRPr lang="en-US" dirty="0"/>
          </a:p>
          <a:p>
            <a:r>
              <a:rPr lang="en-US" b="1" dirty="0"/>
              <a:t>A lawn mower is 90 decibels so hearing damage can occur in 15 minutes. </a:t>
            </a:r>
          </a:p>
          <a:p>
            <a:r>
              <a:rPr lang="en-US" b="1" dirty="0"/>
              <a:t>Clearly, sound can quickly become dangerous, especially for people who mow lawns for a living.</a:t>
            </a:r>
          </a:p>
          <a:p>
            <a:r>
              <a:rPr lang="en-US" b="1" dirty="0"/>
              <a:t>Always protect your hearing and use hearing protection even for short or intermittent noise exposure.</a:t>
            </a:r>
          </a:p>
          <a:p>
            <a:endParaRPr lang="en-US" b="1" dirty="0"/>
          </a:p>
          <a:p>
            <a:endParaRPr lang="en-US" b="1" dirty="0"/>
          </a:p>
          <a:p>
            <a:endParaRPr lang="en-US" b="1" dirty="0"/>
          </a:p>
        </p:txBody>
      </p:sp>
    </p:spTree>
    <p:extLst>
      <p:ext uri="{BB962C8B-B14F-4D97-AF65-F5344CB8AC3E}">
        <p14:creationId xmlns:p14="http://schemas.microsoft.com/office/powerpoint/2010/main" val="270057871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577AAAC2-DEB6-44D4-BC13-4C1664E9DB1C}"/>
              </a:ext>
            </a:extLst>
          </p:cNvPr>
          <p:cNvSpPr>
            <a:spLocks noGrp="1"/>
          </p:cNvSpPr>
          <p:nvPr>
            <p:ph type="body" sz="quarter" idx="1"/>
          </p:nvPr>
        </p:nvSpPr>
        <p:spPr/>
        <p:txBody>
          <a:bodyPr/>
          <a:lstStyle/>
          <a:p>
            <a:r>
              <a:rPr lang="en-US" b="1" dirty="0"/>
              <a:t>How loud is a washing machine and how can quickly can hearing damage occur?</a:t>
            </a:r>
          </a:p>
          <a:p>
            <a:r>
              <a:rPr lang="en-US" dirty="0"/>
              <a:t>&lt;Pause&gt;</a:t>
            </a:r>
          </a:p>
          <a:p>
            <a:pPr marL="0" lvl="0" indent="0" algn="l" rtl="0">
              <a:lnSpc>
                <a:spcPct val="100000"/>
              </a:lnSpc>
              <a:spcBef>
                <a:spcPts val="0"/>
              </a:spcBef>
              <a:spcAft>
                <a:spcPts val="0"/>
              </a:spcAft>
              <a:buSzPts val="1400"/>
              <a:buNone/>
            </a:pPr>
            <a:r>
              <a:rPr lang="en-US" sz="1200" b="1" dirty="0">
                <a:latin typeface="+mj-lt"/>
                <a:ea typeface="+mj-ea"/>
                <a:cs typeface="+mj-cs"/>
                <a:sym typeface="Calibri"/>
              </a:rPr>
              <a:t>A washing machine usually registers about 75 decibels.</a:t>
            </a:r>
            <a:endParaRPr lang="en-US"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That’s good news! You can safely wash your clothes for up to 8 hours!</a:t>
            </a:r>
          </a:p>
          <a:p>
            <a:endParaRPr lang="en-US" dirty="0"/>
          </a:p>
          <a:p>
            <a:endParaRPr lang="en-US" dirty="0"/>
          </a:p>
        </p:txBody>
      </p:sp>
    </p:spTree>
    <p:extLst>
      <p:ext uri="{BB962C8B-B14F-4D97-AF65-F5344CB8AC3E}">
        <p14:creationId xmlns:p14="http://schemas.microsoft.com/office/powerpoint/2010/main" val="216134645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F0B3DC32-4C2D-4E73-814C-51F964B62F49}"/>
              </a:ext>
            </a:extLst>
          </p:cNvPr>
          <p:cNvSpPr>
            <a:spLocks noGrp="1"/>
          </p:cNvSpPr>
          <p:nvPr>
            <p:ph type="body" sz="quarter" idx="1"/>
          </p:nvPr>
        </p:nvSpPr>
        <p:spPr/>
        <p:txBody>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z="1200" b="1" dirty="0"/>
              <a:t>How loud are stereo headphones? And how fast can NIHL happen?</a:t>
            </a:r>
            <a:endParaRPr lang="en-US" b="1" dirty="0"/>
          </a:p>
          <a:p>
            <a:endParaRPr lang="en-US" dirty="0"/>
          </a:p>
          <a:p>
            <a:r>
              <a:rPr lang="en-US" dirty="0"/>
              <a:t>&lt;Pause&gt;</a:t>
            </a:r>
          </a:p>
          <a:p>
            <a:endParaRPr lang="en-US" dirty="0"/>
          </a:p>
          <a:p>
            <a:pPr marL="0" lvl="0" indent="0" algn="l" rtl="0">
              <a:lnSpc>
                <a:spcPct val="100000"/>
              </a:lnSpc>
              <a:spcBef>
                <a:spcPts val="0"/>
              </a:spcBef>
              <a:spcAft>
                <a:spcPts val="0"/>
              </a:spcAft>
              <a:buSzPts val="1400"/>
              <a:buNone/>
            </a:pPr>
            <a:r>
              <a:rPr lang="en-US" sz="1200" b="1" dirty="0"/>
              <a:t>The volume of stereo headphones varies, of course, by the person using it.</a:t>
            </a:r>
            <a:endParaRPr lang="en-US" b="1" dirty="0"/>
          </a:p>
          <a:p>
            <a:pPr marL="0" lvl="0" indent="0" algn="l" rtl="0">
              <a:lnSpc>
                <a:spcPct val="100000"/>
              </a:lnSpc>
              <a:spcBef>
                <a:spcPts val="400"/>
              </a:spcBef>
              <a:spcAft>
                <a:spcPts val="0"/>
              </a:spcAft>
              <a:buSzPts val="1400"/>
              <a:buNone/>
            </a:pPr>
            <a:r>
              <a:rPr lang="en-US" sz="1200" b="1" dirty="0"/>
              <a:t>The number here </a:t>
            </a:r>
            <a:r>
              <a:rPr lang="en-US" sz="1200" b="0" dirty="0"/>
              <a:t>&lt;click&gt;</a:t>
            </a:r>
            <a:r>
              <a:rPr lang="en-US" sz="1200" b="1" dirty="0"/>
              <a:t> is the average based on a single study done with a group of U.S. teenagers   </a:t>
            </a:r>
            <a:endParaRPr lang="en-US" b="1" dirty="0"/>
          </a:p>
          <a:p>
            <a:pPr marL="0" lvl="0" indent="0" algn="l" rtl="0">
              <a:lnSpc>
                <a:spcPct val="100000"/>
              </a:lnSpc>
              <a:spcBef>
                <a:spcPts val="400"/>
              </a:spcBef>
              <a:spcAft>
                <a:spcPts val="0"/>
              </a:spcAft>
              <a:buSzPts val="1400"/>
              <a:buNone/>
            </a:pPr>
            <a:r>
              <a:rPr lang="en-US" sz="1200" b="1" dirty="0"/>
              <a:t> This study showed the average volume was 105 decibels.</a:t>
            </a:r>
            <a:endParaRPr lang="en-US" b="1" dirty="0"/>
          </a:p>
          <a:p>
            <a:pPr marL="0" lvl="0" indent="0" algn="l" rtl="0">
              <a:lnSpc>
                <a:spcPct val="100000"/>
              </a:lnSpc>
              <a:spcBef>
                <a:spcPts val="400"/>
              </a:spcBef>
              <a:spcAft>
                <a:spcPts val="0"/>
              </a:spcAft>
              <a:buSzPts val="1400"/>
              <a:buNone/>
            </a:pPr>
            <a:r>
              <a:rPr lang="en-US" sz="1200" b="1" dirty="0"/>
              <a:t>At this volume, hearing loss begins in only 30 seconds.</a:t>
            </a:r>
            <a:endParaRPr lang="en-US" b="1" dirty="0"/>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r>
              <a:rPr lang="en-US" b="1" dirty="0"/>
              <a:t>That’s why it’s so important to learn how to listen safely!</a:t>
            </a:r>
          </a:p>
          <a:p>
            <a:pPr marL="0" lvl="0" indent="0" algn="l" rtl="0">
              <a:lnSpc>
                <a:spcPct val="100000"/>
              </a:lnSpc>
              <a:spcBef>
                <a:spcPts val="400"/>
              </a:spcBef>
              <a:spcAft>
                <a:spcPts val="0"/>
              </a:spcAft>
              <a:buSzPts val="1400"/>
              <a:buNone/>
            </a:pPr>
            <a:endParaRPr lang="en-US" b="1" dirty="0"/>
          </a:p>
          <a:p>
            <a:endParaRPr lang="en-US" dirty="0"/>
          </a:p>
        </p:txBody>
      </p:sp>
    </p:spTree>
    <p:extLst>
      <p:ext uri="{BB962C8B-B14F-4D97-AF65-F5344CB8AC3E}">
        <p14:creationId xmlns:p14="http://schemas.microsoft.com/office/powerpoint/2010/main" val="409494760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D6957279-A4F1-476E-BF57-E0C17D27F540}"/>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How loud is traffic or a busy city street?</a:t>
            </a:r>
            <a:endParaRPr lang="en-US" dirty="0"/>
          </a:p>
          <a:p>
            <a:r>
              <a:rPr lang="en-US" dirty="0"/>
              <a:t> </a:t>
            </a:r>
          </a:p>
          <a:p>
            <a:r>
              <a:rPr lang="en-US" dirty="0"/>
              <a:t>&lt;Pause&gt;</a:t>
            </a:r>
          </a:p>
          <a:p>
            <a:endParaRPr lang="en-US" dirty="0"/>
          </a:p>
          <a:p>
            <a:pPr marL="0" lvl="0" indent="0" algn="l" rtl="0">
              <a:lnSpc>
                <a:spcPct val="100000"/>
              </a:lnSpc>
              <a:spcBef>
                <a:spcPts val="0"/>
              </a:spcBef>
              <a:spcAft>
                <a:spcPts val="0"/>
              </a:spcAft>
              <a:buSzPts val="1400"/>
              <a:buNone/>
            </a:pPr>
            <a:r>
              <a:rPr lang="en-US" sz="1200" b="1" dirty="0"/>
              <a:t>Traffic, by itself, is 85 decibels.</a:t>
            </a:r>
          </a:p>
          <a:p>
            <a:pPr marL="0" lvl="0" indent="0" algn="l" rtl="0">
              <a:lnSpc>
                <a:spcPct val="100000"/>
              </a:lnSpc>
              <a:spcBef>
                <a:spcPts val="0"/>
              </a:spcBef>
              <a:spcAft>
                <a:spcPts val="0"/>
              </a:spcAft>
              <a:buSzPts val="1400"/>
              <a:buNone/>
            </a:pPr>
            <a:r>
              <a:rPr lang="en-US" sz="1200" b="1" dirty="0"/>
              <a:t>At 85 decibels, NIHL could happen in less than an hour.</a:t>
            </a:r>
            <a:endParaRPr lang="en-US" b="1" dirty="0"/>
          </a:p>
          <a:p>
            <a:pPr marL="0" lvl="0" indent="0" algn="l" rtl="0">
              <a:lnSpc>
                <a:spcPct val="100000"/>
              </a:lnSpc>
              <a:spcBef>
                <a:spcPts val="400"/>
              </a:spcBef>
              <a:spcAft>
                <a:spcPts val="0"/>
              </a:spcAft>
              <a:buSzPts val="1400"/>
              <a:buNone/>
            </a:pPr>
            <a:r>
              <a:rPr lang="en-US" sz="1200" b="1" dirty="0"/>
              <a:t>However, if you are driving in traffic or on the highway and </a:t>
            </a:r>
            <a:r>
              <a:rPr lang="en-US" sz="1200" b="1" u="sng" dirty="0"/>
              <a:t>also </a:t>
            </a:r>
            <a:r>
              <a:rPr lang="en-US" sz="1200" b="1" dirty="0"/>
              <a:t>listening to musi</a:t>
            </a:r>
            <a:r>
              <a:rPr lang="en-US" b="1" dirty="0"/>
              <a:t>c</a:t>
            </a:r>
            <a:r>
              <a:rPr lang="en-US" sz="1200" b="1" dirty="0"/>
              <a:t>,</a:t>
            </a:r>
            <a:endParaRPr lang="en-US" b="1" dirty="0"/>
          </a:p>
          <a:p>
            <a:pPr marL="0" lvl="0" indent="0" algn="l" rtl="0">
              <a:lnSpc>
                <a:spcPct val="100000"/>
              </a:lnSpc>
              <a:spcBef>
                <a:spcPts val="400"/>
              </a:spcBef>
              <a:spcAft>
                <a:spcPts val="0"/>
              </a:spcAft>
              <a:buSzPts val="1400"/>
              <a:buNone/>
            </a:pPr>
            <a:r>
              <a:rPr lang="en-US" sz="1200" b="1" dirty="0"/>
              <a:t>then the music usually plays even l</a:t>
            </a:r>
            <a:r>
              <a:rPr lang="en-US" sz="1200" b="1" u="sng" dirty="0"/>
              <a:t>ouder</a:t>
            </a:r>
            <a:r>
              <a:rPr lang="en-US" sz="1200" b="1" dirty="0"/>
              <a:t> in order to be heard </a:t>
            </a:r>
            <a:r>
              <a:rPr lang="en-US" sz="1200" b="1" u="sng" dirty="0"/>
              <a:t>over </a:t>
            </a:r>
            <a:r>
              <a:rPr lang="en-US" sz="1200" b="1" dirty="0"/>
              <a:t>the traffic noise.</a:t>
            </a:r>
            <a:endParaRPr lang="en-US" b="1" dirty="0"/>
          </a:p>
          <a:p>
            <a:pPr marL="0" lvl="0" indent="0" algn="l" rtl="0">
              <a:lnSpc>
                <a:spcPct val="100000"/>
              </a:lnSpc>
              <a:spcBef>
                <a:spcPts val="400"/>
              </a:spcBef>
              <a:spcAft>
                <a:spcPts val="0"/>
              </a:spcAft>
              <a:buSzPts val="1400"/>
              <a:buNone/>
            </a:pPr>
            <a:endParaRPr lang="en-US" sz="1200" b="1" dirty="0"/>
          </a:p>
          <a:p>
            <a:pPr marL="0" lvl="0" indent="0" algn="l" rtl="0">
              <a:lnSpc>
                <a:spcPct val="100000"/>
              </a:lnSpc>
              <a:spcBef>
                <a:spcPts val="400"/>
              </a:spcBef>
              <a:spcAft>
                <a:spcPts val="0"/>
              </a:spcAft>
              <a:buSzPts val="1400"/>
              <a:buNone/>
            </a:pPr>
            <a:r>
              <a:rPr lang="en-US" b="1" dirty="0"/>
              <a:t>When traveling long distances, we recommend that you turn off the radio every so often and give your ears a rest!</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endParaRPr lang="en-US" b="1" dirty="0"/>
          </a:p>
        </p:txBody>
      </p:sp>
    </p:spTree>
    <p:extLst>
      <p:ext uri="{BB962C8B-B14F-4D97-AF65-F5344CB8AC3E}">
        <p14:creationId xmlns:p14="http://schemas.microsoft.com/office/powerpoint/2010/main" val="119365748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524E3844-AF20-425A-849C-830701B477AB}"/>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t>How about at a concert? </a:t>
            </a:r>
          </a:p>
          <a:p>
            <a:pPr marL="0" lvl="0" indent="0" algn="l" rtl="0">
              <a:lnSpc>
                <a:spcPct val="100000"/>
              </a:lnSpc>
              <a:spcBef>
                <a:spcPts val="0"/>
              </a:spcBef>
              <a:spcAft>
                <a:spcPts val="0"/>
              </a:spcAft>
              <a:buSzPts val="1400"/>
              <a:buNone/>
            </a:pPr>
            <a:r>
              <a:rPr lang="en-US" sz="1200" b="1" dirty="0"/>
              <a:t>What is the decibel level and how quickly can hearing damage occur?</a:t>
            </a:r>
            <a:endParaRPr lang="en-US" b="1" dirty="0"/>
          </a:p>
          <a:p>
            <a:endParaRPr lang="en-US" dirty="0"/>
          </a:p>
          <a:p>
            <a:r>
              <a:rPr lang="en-US" dirty="0"/>
              <a:t>&lt;Pause&gt;</a:t>
            </a:r>
          </a:p>
          <a:p>
            <a:endParaRPr lang="en-US" dirty="0"/>
          </a:p>
          <a:p>
            <a:pPr marL="0" lvl="0" indent="0" algn="l" rtl="0">
              <a:lnSpc>
                <a:spcPct val="100000"/>
              </a:lnSpc>
              <a:spcBef>
                <a:spcPts val="400"/>
              </a:spcBef>
              <a:spcAft>
                <a:spcPts val="0"/>
              </a:spcAft>
              <a:buSzPts val="1400"/>
              <a:buNone/>
            </a:pPr>
            <a:r>
              <a:rPr lang="en-US" sz="1200" b="1" dirty="0"/>
              <a:t>At a concert, music can go as high as 120 Decibels</a:t>
            </a:r>
            <a:r>
              <a:rPr lang="en-US" b="1" dirty="0"/>
              <a:t> or greater.</a:t>
            </a:r>
            <a:endParaRPr lang="en-US" sz="1200" b="1" dirty="0"/>
          </a:p>
          <a:p>
            <a:pPr marL="0" lvl="0" indent="0" algn="l" rtl="0">
              <a:lnSpc>
                <a:spcPct val="100000"/>
              </a:lnSpc>
              <a:spcBef>
                <a:spcPts val="400"/>
              </a:spcBef>
              <a:spcAft>
                <a:spcPts val="0"/>
              </a:spcAft>
              <a:buSzPts val="1400"/>
              <a:buNone/>
            </a:pPr>
            <a:r>
              <a:rPr lang="en-US" sz="1200" b="1" dirty="0"/>
              <a:t>At this decibel level, permanent hearing damage can begin in seconds.</a:t>
            </a:r>
            <a:endParaRPr lang="en-US" b="1" dirty="0"/>
          </a:p>
          <a:p>
            <a:pPr marL="0" lvl="0" indent="0" algn="l" rtl="0">
              <a:lnSpc>
                <a:spcPct val="100000"/>
              </a:lnSpc>
              <a:spcBef>
                <a:spcPts val="400"/>
              </a:spcBef>
              <a:spcAft>
                <a:spcPts val="0"/>
              </a:spcAft>
              <a:buSzPts val="1400"/>
              <a:buNone/>
            </a:pPr>
            <a:endParaRPr lang="en-US" sz="1200" b="1" dirty="0"/>
          </a:p>
          <a:p>
            <a:pPr marL="0" lvl="0" indent="0" algn="l" rtl="0">
              <a:lnSpc>
                <a:spcPct val="100000"/>
              </a:lnSpc>
              <a:spcBef>
                <a:spcPts val="400"/>
              </a:spcBef>
              <a:spcAft>
                <a:spcPts val="0"/>
              </a:spcAft>
              <a:buSzPts val="1400"/>
              <a:buNone/>
            </a:pPr>
            <a:r>
              <a:rPr lang="en-US" sz="1200" b="1" u="sng" dirty="0"/>
              <a:t>IMPORTANT</a:t>
            </a:r>
            <a:r>
              <a:rPr lang="en-US" sz="1200" b="1" dirty="0"/>
              <a:t>: This hearing loss is often painless so you won’t realize it’s happening, </a:t>
            </a:r>
            <a:r>
              <a:rPr lang="en-US" sz="1200" b="1" u="none" dirty="0"/>
              <a:t>although </a:t>
            </a:r>
            <a:r>
              <a:rPr lang="en-US" sz="1200" b="1" u="sng" dirty="0"/>
              <a:t>SOMETIMES </a:t>
            </a:r>
            <a:r>
              <a:rPr lang="en-US" sz="1200" b="1" dirty="0"/>
              <a:t>you </a:t>
            </a:r>
            <a:r>
              <a:rPr lang="en-US" sz="1200" b="1" u="sng" dirty="0"/>
              <a:t>MIGHT</a:t>
            </a:r>
            <a:r>
              <a:rPr lang="en-US" sz="1200" b="1" dirty="0"/>
              <a:t> notice that your ears are ringing.</a:t>
            </a:r>
          </a:p>
          <a:p>
            <a:pPr marL="0" lvl="0" indent="0" algn="l" rtl="0">
              <a:lnSpc>
                <a:spcPct val="100000"/>
              </a:lnSpc>
              <a:spcBef>
                <a:spcPts val="400"/>
              </a:spcBef>
              <a:spcAft>
                <a:spcPts val="0"/>
              </a:spcAft>
              <a:buSzPts val="1400"/>
              <a:buNone/>
            </a:pPr>
            <a:endParaRPr lang="en-US" sz="1200" b="1" dirty="0"/>
          </a:p>
          <a:p>
            <a:pPr marL="0" lvl="0" indent="0" algn="l" rtl="0">
              <a:lnSpc>
                <a:spcPct val="100000"/>
              </a:lnSpc>
              <a:spcBef>
                <a:spcPts val="400"/>
              </a:spcBef>
              <a:spcAft>
                <a:spcPts val="0"/>
              </a:spcAft>
              <a:buSzPts val="1400"/>
              <a:buNone/>
            </a:pPr>
            <a:r>
              <a:rPr lang="en-US" sz="1200" b="1" dirty="0"/>
              <a:t>And, where are the most expensive seats at a concert? </a:t>
            </a:r>
            <a:endParaRPr lang="en-US" b="1" dirty="0"/>
          </a:p>
          <a:p>
            <a:pPr marL="0" lvl="0" indent="0" algn="l" rtl="0">
              <a:lnSpc>
                <a:spcPct val="100000"/>
              </a:lnSpc>
              <a:spcBef>
                <a:spcPts val="400"/>
              </a:spcBef>
              <a:spcAft>
                <a:spcPts val="0"/>
              </a:spcAft>
              <a:buSzPts val="1400"/>
              <a:buNone/>
            </a:pPr>
            <a:r>
              <a:rPr lang="en-US" sz="1200" b="1" dirty="0"/>
              <a:t>Often, right next to the stage or speakers where sound levels </a:t>
            </a:r>
            <a:r>
              <a:rPr lang="en-US" b="1" dirty="0"/>
              <a:t>can do the most damage</a:t>
            </a:r>
            <a:r>
              <a:rPr lang="en-US" sz="1200" b="1" dirty="0"/>
              <a:t>!</a:t>
            </a:r>
            <a:endParaRPr lang="en-US" b="1" dirty="0"/>
          </a:p>
          <a:p>
            <a:pPr marL="0" lvl="0" indent="0" algn="l" rtl="0">
              <a:lnSpc>
                <a:spcPct val="100000"/>
              </a:lnSpc>
              <a:spcBef>
                <a:spcPts val="400"/>
              </a:spcBef>
              <a:spcAft>
                <a:spcPts val="0"/>
              </a:spcAft>
              <a:buSzPts val="1400"/>
              <a:buNone/>
            </a:pPr>
            <a:endParaRPr lang="en-US" sz="1200" b="1" dirty="0"/>
          </a:p>
          <a:p>
            <a:pPr marL="0" lvl="0" indent="0" algn="l" rtl="0">
              <a:lnSpc>
                <a:spcPct val="100000"/>
              </a:lnSpc>
              <a:spcBef>
                <a:spcPts val="400"/>
              </a:spcBef>
              <a:spcAft>
                <a:spcPts val="0"/>
              </a:spcAft>
              <a:buSzPts val="1400"/>
              <a:buNone/>
            </a:pPr>
            <a:r>
              <a:rPr lang="en-US" sz="1200" b="1" dirty="0"/>
              <a:t>Please note that the kind of music makes no difference, whether you’re listening to an orchestra, jazz band, rock concert or choir. </a:t>
            </a:r>
            <a:endParaRPr lang="en-US" b="1" dirty="0"/>
          </a:p>
          <a:p>
            <a:pPr marL="0" lvl="0" indent="0" algn="l" rtl="0">
              <a:lnSpc>
                <a:spcPct val="100000"/>
              </a:lnSpc>
              <a:spcBef>
                <a:spcPts val="400"/>
              </a:spcBef>
              <a:spcAft>
                <a:spcPts val="0"/>
              </a:spcAft>
              <a:buSzPts val="1400"/>
              <a:buNone/>
            </a:pPr>
            <a:r>
              <a:rPr lang="en-US" b="1" dirty="0"/>
              <a:t>It’s the decibel level that is dangerous!</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r>
              <a:rPr lang="en-US" b="1" dirty="0"/>
              <a:t>Edit Note:</a:t>
            </a:r>
          </a:p>
          <a:p>
            <a:pPr marL="0" lvl="0" indent="0" algn="l" rtl="0">
              <a:lnSpc>
                <a:spcPct val="100000"/>
              </a:lnSpc>
              <a:spcBef>
                <a:spcPts val="400"/>
              </a:spcBef>
              <a:spcAft>
                <a:spcPts val="0"/>
              </a:spcAft>
              <a:buSzPts val="1400"/>
              <a:buNone/>
            </a:pPr>
            <a:r>
              <a:rPr lang="en-US" b="0" dirty="0"/>
              <a:t>Narration good – Needs decreased wait/pause time</a:t>
            </a:r>
          </a:p>
          <a:p>
            <a:pPr marL="0" lvl="0" indent="0" algn="l" rtl="0">
              <a:lnSpc>
                <a:spcPct val="100000"/>
              </a:lnSpc>
              <a:spcBef>
                <a:spcPts val="400"/>
              </a:spcBef>
              <a:spcAft>
                <a:spcPts val="0"/>
              </a:spcAft>
              <a:buSzPts val="1400"/>
              <a:buNone/>
            </a:pPr>
            <a:endParaRPr lang="en-US" sz="1200" b="1" dirty="0"/>
          </a:p>
        </p:txBody>
      </p:sp>
    </p:spTree>
    <p:extLst>
      <p:ext uri="{BB962C8B-B14F-4D97-AF65-F5344CB8AC3E}">
        <p14:creationId xmlns:p14="http://schemas.microsoft.com/office/powerpoint/2010/main" val="76944967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45B13D0C-7307-4167-B80D-EE8399E27B3E}"/>
              </a:ext>
            </a:extLst>
          </p:cNvPr>
          <p:cNvSpPr>
            <a:spLocks noGrp="1"/>
          </p:cNvSpPr>
          <p:nvPr>
            <p:ph type="body" sz="quarter" idx="1"/>
          </p:nvPr>
        </p:nvSpPr>
        <p:spPr/>
        <p:txBody>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z="1200" b="1" dirty="0">
                <a:latin typeface="+mj-lt"/>
                <a:ea typeface="+mj-ea"/>
                <a:cs typeface="+mj-cs"/>
                <a:sym typeface="Calibri"/>
              </a:rPr>
              <a:t>How loud is a gunshot</a:t>
            </a:r>
            <a:r>
              <a:rPr lang="en-US" sz="1200" dirty="0">
                <a:latin typeface="+mj-lt"/>
                <a:ea typeface="+mj-ea"/>
                <a:cs typeface="+mj-cs"/>
                <a:sym typeface="Calibri"/>
              </a:rPr>
              <a:t> </a:t>
            </a:r>
            <a:r>
              <a:rPr lang="en-US" sz="1200" b="1" dirty="0"/>
              <a:t>and how quickly does hearing damage happen?</a:t>
            </a:r>
            <a:endParaRPr lang="en-US" b="1" dirty="0"/>
          </a:p>
          <a:p>
            <a:endParaRPr lang="en-US" dirty="0"/>
          </a:p>
          <a:p>
            <a:r>
              <a:rPr lang="en-US" dirty="0"/>
              <a:t>&lt;Pause&gt;</a:t>
            </a:r>
          </a:p>
          <a:p>
            <a:endParaRPr lang="en-US" dirty="0"/>
          </a:p>
          <a:p>
            <a:pPr marL="0" lvl="0" indent="0" algn="l" rtl="0">
              <a:lnSpc>
                <a:spcPct val="100000"/>
              </a:lnSpc>
              <a:spcBef>
                <a:spcPts val="0"/>
              </a:spcBef>
              <a:spcAft>
                <a:spcPts val="0"/>
              </a:spcAft>
              <a:buSzPts val="1400"/>
              <a:buNone/>
            </a:pPr>
            <a:r>
              <a:rPr lang="en-US" sz="1200" b="1" dirty="0"/>
              <a:t>Firearms can cause immediate and total hearing loss (plus tinnitus!) from a single gunshot. </a:t>
            </a:r>
            <a:endParaRPr lang="en-US" b="1" dirty="0"/>
          </a:p>
          <a:p>
            <a:pPr marL="0" lvl="0" indent="0" algn="l" rtl="0">
              <a:lnSpc>
                <a:spcPct val="100000"/>
              </a:lnSpc>
              <a:spcBef>
                <a:spcPts val="400"/>
              </a:spcBef>
              <a:spcAft>
                <a:spcPts val="0"/>
              </a:spcAft>
              <a:buSzPts val="1400"/>
              <a:buNone/>
            </a:pPr>
            <a:r>
              <a:rPr lang="en-US" sz="1200" b="1" dirty="0"/>
              <a:t>Two thirds of American military veterans return from their service with permanent hearing damage due to noise exposure.</a:t>
            </a:r>
          </a:p>
          <a:p>
            <a:pPr marL="0" lvl="0" indent="0" algn="l" rtl="0">
              <a:lnSpc>
                <a:spcPct val="100000"/>
              </a:lnSpc>
              <a:spcBef>
                <a:spcPts val="400"/>
              </a:spcBef>
              <a:spcAft>
                <a:spcPts val="0"/>
              </a:spcAft>
              <a:buSzPts val="1400"/>
              <a:buNone/>
            </a:pPr>
            <a:endParaRPr lang="en-US" sz="1200" b="1" dirty="0"/>
          </a:p>
          <a:p>
            <a:pPr marL="0" lvl="0" indent="0" algn="l" rtl="0">
              <a:lnSpc>
                <a:spcPct val="100000"/>
              </a:lnSpc>
              <a:spcBef>
                <a:spcPts val="400"/>
              </a:spcBef>
              <a:spcAft>
                <a:spcPts val="0"/>
              </a:spcAft>
              <a:buSzPts val="1400"/>
              <a:buNone/>
            </a:pPr>
            <a:br>
              <a:rPr lang="en-US" sz="1200" b="1" dirty="0"/>
            </a:br>
            <a:endParaRPr lang="en-US" sz="1200" b="1" dirty="0"/>
          </a:p>
        </p:txBody>
      </p:sp>
    </p:spTree>
    <p:extLst>
      <p:ext uri="{BB962C8B-B14F-4D97-AF65-F5344CB8AC3E}">
        <p14:creationId xmlns:p14="http://schemas.microsoft.com/office/powerpoint/2010/main" val="100443552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EB377F7A-DB8A-4CDE-8C4F-1270977632D0}"/>
              </a:ext>
            </a:extLst>
          </p:cNvPr>
          <p:cNvSpPr>
            <a:spLocks noGrp="1"/>
          </p:cNvSpPr>
          <p:nvPr>
            <p:ph type="body" sz="quarter" idx="1"/>
          </p:nvPr>
        </p:nvSpPr>
        <p:spPr/>
        <p:txBody>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z="1200" b="1" dirty="0"/>
              <a:t>How loud is a starting gun or coaching whistle?</a:t>
            </a:r>
            <a:endParaRPr lang="en-US" dirty="0"/>
          </a:p>
          <a:p>
            <a:endParaRPr lang="en-US" dirty="0"/>
          </a:p>
          <a:p>
            <a:pPr marL="0" marR="0" lvl="0" indent="0" algn="l" rtl="0">
              <a:lnSpc>
                <a:spcPct val="100000"/>
              </a:lnSpc>
              <a:spcBef>
                <a:spcPts val="0"/>
              </a:spcBef>
              <a:spcAft>
                <a:spcPts val="0"/>
              </a:spcAft>
              <a:buSzPts val="1200"/>
              <a:buFont typeface="Calibri"/>
              <a:buNone/>
            </a:pPr>
            <a:r>
              <a:rPr lang="en-US" sz="1200" b="1" dirty="0"/>
              <a:t>A starter pistol at athletic events can be as loud as a shotgun. A starter gun is actually more dangerous for the teacher using it than for students who are at a greater distance from it.</a:t>
            </a:r>
            <a:endParaRPr lang="en-US" b="1" dirty="0"/>
          </a:p>
          <a:p>
            <a:pPr marL="0" lvl="0" indent="0" algn="l" rtl="0">
              <a:lnSpc>
                <a:spcPct val="100000"/>
              </a:lnSpc>
              <a:spcBef>
                <a:spcPts val="400"/>
              </a:spcBef>
              <a:spcAft>
                <a:spcPts val="0"/>
              </a:spcAft>
              <a:buSzPts val="1400"/>
              <a:buNone/>
            </a:pPr>
            <a:r>
              <a:rPr lang="en-US" sz="1200" b="1" dirty="0"/>
              <a:t>Some newer versions are safer but not every school has them. </a:t>
            </a: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Starter pistols are being used less and less frequently.</a:t>
            </a:r>
            <a:endParaRPr lang="en-US"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However, coaches and P.E. teachers continue to use whistles on playgrounds and athletic fields. The decibel levels of whistles have been demonstrated to vary between 95 and 115 decibels.</a:t>
            </a:r>
            <a:endParaRPr lang="en-US" dirty="0"/>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Many mistakenly believe that these whistle blasts don’t last long enough to be dangerous. But the truth is that exposure of less than 30 seconds at these decibel levels (even spread out over the course of a workday) has been shown to result in permanent noise-induced hearing loss.</a:t>
            </a:r>
            <a:endParaRPr lang="en-US" dirty="0"/>
          </a:p>
          <a:p>
            <a:pPr marL="0" lvl="0" indent="0" algn="l" rtl="0">
              <a:lnSpc>
                <a:spcPct val="100000"/>
              </a:lnSpc>
              <a:spcBef>
                <a:spcPts val="400"/>
              </a:spcBef>
              <a:spcAft>
                <a:spcPts val="0"/>
              </a:spcAft>
              <a:buSzPts val="1400"/>
              <a:buNone/>
            </a:pPr>
            <a:endParaRPr lang="en-US" dirty="0"/>
          </a:p>
          <a:p>
            <a:endParaRPr lang="en-US" b="1" dirty="0"/>
          </a:p>
          <a:p>
            <a:endParaRPr lang="en-US" sz="1200" b="1" dirty="0"/>
          </a:p>
          <a:p>
            <a:endParaRPr lang="en-US" sz="1200" b="1" dirty="0"/>
          </a:p>
          <a:p>
            <a:pPr marL="0" marR="0" lvl="0" indent="0" algn="l" defTabSz="914400" rtl="0" eaLnBrk="1" fontAlgn="auto" latinLnBrk="0" hangingPunct="1">
              <a:lnSpc>
                <a:spcPct val="100000"/>
              </a:lnSpc>
              <a:spcBef>
                <a:spcPts val="400"/>
              </a:spcBef>
              <a:spcAft>
                <a:spcPts val="0"/>
              </a:spcAft>
              <a:buClrTx/>
              <a:buSzTx/>
              <a:buFontTx/>
              <a:buNone/>
              <a:tabLst/>
              <a:defRPr/>
            </a:pPr>
            <a:endParaRPr lang="en-US" b="1" dirty="0"/>
          </a:p>
        </p:txBody>
      </p:sp>
    </p:spTree>
    <p:extLst>
      <p:ext uri="{BB962C8B-B14F-4D97-AF65-F5344CB8AC3E}">
        <p14:creationId xmlns:p14="http://schemas.microsoft.com/office/powerpoint/2010/main" val="57154097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C3F34EA1-A5CD-4E29-A721-4725B4FB4170}"/>
              </a:ext>
            </a:extLst>
          </p:cNvPr>
          <p:cNvSpPr>
            <a:spLocks noGrp="1"/>
          </p:cNvSpPr>
          <p:nvPr>
            <p:ph type="body" sz="quarter" idx="1"/>
          </p:nvPr>
        </p:nvSpPr>
        <p:spPr/>
        <p:txBody>
          <a:bodyPr/>
          <a:lstStyle/>
          <a:p>
            <a:pPr marL="0" lvl="0" indent="0" algn="l" rtl="0">
              <a:lnSpc>
                <a:spcPct val="100000"/>
              </a:lnSpc>
              <a:spcBef>
                <a:spcPts val="0"/>
              </a:spcBef>
              <a:spcAft>
                <a:spcPts val="0"/>
              </a:spcAft>
              <a:buSzPts val="1400"/>
              <a:buNone/>
            </a:pPr>
            <a:r>
              <a:rPr lang="en-US" b="1" dirty="0"/>
              <a:t>There are two w</a:t>
            </a:r>
            <a:r>
              <a:rPr lang="en-US" sz="1200" b="1" dirty="0">
                <a:latin typeface="+mj-lt"/>
                <a:ea typeface="+mj-ea"/>
                <a:cs typeface="+mj-cs"/>
                <a:sym typeface="Calibri"/>
              </a:rPr>
              <a:t>ays to </a:t>
            </a:r>
            <a:r>
              <a:rPr lang="en-US" b="1" dirty="0"/>
              <a:t>develop Noise-induced hearing loss (or NIHL.)</a:t>
            </a:r>
            <a:endParaRPr lang="en-US" sz="1200" dirty="0">
              <a:latin typeface="+mj-lt"/>
              <a:ea typeface="+mj-ea"/>
              <a:cs typeface="+mj-cs"/>
              <a:sym typeface="Calibri"/>
            </a:endParaRPr>
          </a:p>
          <a:p>
            <a:pPr marL="0" lvl="0" indent="0" algn="l" rtl="0">
              <a:lnSpc>
                <a:spcPct val="100000"/>
              </a:lnSpc>
              <a:spcBef>
                <a:spcPts val="400"/>
              </a:spcBef>
              <a:spcAft>
                <a:spcPts val="0"/>
              </a:spcAft>
              <a:buSzPts val="1400"/>
              <a:buNone/>
            </a:pPr>
            <a:r>
              <a:rPr lang="en-US" b="1" dirty="0"/>
              <a:t>It c</a:t>
            </a:r>
            <a:r>
              <a:rPr lang="en-US" sz="1200" b="1" dirty="0">
                <a:latin typeface="+mj-lt"/>
                <a:ea typeface="+mj-ea"/>
                <a:cs typeface="+mj-cs"/>
                <a:sym typeface="Calibri"/>
              </a:rPr>
              <a:t>an be caused by a one-time exposure to a very loud sound (such as a gunshot) as well as by repeated exposure to sounds at various loudness levels over an extended period of time.</a:t>
            </a:r>
            <a:endParaRPr lang="en-US" dirty="0"/>
          </a:p>
          <a:p>
            <a:endParaRPr lang="en-US" dirty="0"/>
          </a:p>
          <a:p>
            <a:pPr marL="0" marR="0" lvl="0" indent="0" defTabSz="914400" eaLnBrk="1" fontAlgn="auto" latinLnBrk="0" hangingPunct="1">
              <a:lnSpc>
                <a:spcPct val="100000"/>
              </a:lnSpc>
              <a:spcBef>
                <a:spcPts val="400"/>
              </a:spcBef>
              <a:spcAft>
                <a:spcPts val="0"/>
              </a:spcAft>
              <a:buClrTx/>
              <a:buSzTx/>
              <a:buFontTx/>
              <a:buNone/>
              <a:tabLst/>
              <a:defRPr/>
            </a:pPr>
            <a:endParaRPr lang="en-US" dirty="0"/>
          </a:p>
          <a:p>
            <a:endParaRPr lang="en-US" dirty="0"/>
          </a:p>
          <a:p>
            <a:endParaRPr lang="en-US" dirty="0"/>
          </a:p>
        </p:txBody>
      </p:sp>
    </p:spTree>
    <p:extLst>
      <p:ext uri="{BB962C8B-B14F-4D97-AF65-F5344CB8AC3E}">
        <p14:creationId xmlns:p14="http://schemas.microsoft.com/office/powerpoint/2010/main" val="240692059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CAE5F539-D3CC-4188-9965-E2DEC438F2A2}"/>
              </a:ext>
            </a:extLst>
          </p:cNvPr>
          <p:cNvSpPr>
            <a:spLocks noGrp="1"/>
          </p:cNvSpPr>
          <p:nvPr>
            <p:ph type="body" sz="quarter" idx="1"/>
          </p:nvPr>
        </p:nvSpPr>
        <p:spPr/>
        <p:txBody>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b="1" dirty="0"/>
              <a:t>Remember that recreational activities like listening to music and attending sporting events or concerts can place you at  high risk for hearing damage due to noise. </a:t>
            </a:r>
            <a:endParaRPr lang="en-US" dirty="0"/>
          </a:p>
          <a:p>
            <a:endParaRPr lang="en-US" dirty="0"/>
          </a:p>
        </p:txBody>
      </p:sp>
    </p:spTree>
    <p:extLst>
      <p:ext uri="{BB962C8B-B14F-4D97-AF65-F5344CB8AC3E}">
        <p14:creationId xmlns:p14="http://schemas.microsoft.com/office/powerpoint/2010/main" val="241053995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BE42EFFD-3A3B-42A9-B453-8C6EFCE0B893}"/>
              </a:ext>
            </a:extLst>
          </p:cNvPr>
          <p:cNvSpPr>
            <a:spLocks noGrp="1"/>
          </p:cNvSpPr>
          <p:nvPr>
            <p:ph type="body" sz="quarter" idx="1"/>
          </p:nvPr>
        </p:nvSpPr>
        <p:spPr/>
        <p:txBody>
          <a:bodyPr/>
          <a:lstStyle/>
          <a:p>
            <a:pPr marL="0" lvl="0" indent="0" algn="l" rtl="0">
              <a:lnSpc>
                <a:spcPct val="100000"/>
              </a:lnSpc>
              <a:spcBef>
                <a:spcPts val="0"/>
              </a:spcBef>
              <a:spcAft>
                <a:spcPts val="0"/>
              </a:spcAft>
              <a:buSzPts val="1400"/>
              <a:buNone/>
            </a:pPr>
            <a:r>
              <a:rPr lang="en-US" sz="1200" b="1" dirty="0">
                <a:latin typeface="+mj-lt"/>
                <a:ea typeface="+mj-ea"/>
                <a:cs typeface="+mj-cs"/>
                <a:sym typeface="Calibri"/>
              </a:rPr>
              <a:t>But there are many other locations that can also be dangerously loud depending on where they are and how much time we spend there.</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r>
              <a:rPr lang="en-US" b="1" dirty="0"/>
              <a:t>T</a:t>
            </a:r>
            <a:r>
              <a:rPr lang="en-US" sz="1200" b="1" dirty="0">
                <a:latin typeface="+mj-lt"/>
                <a:ea typeface="+mj-ea"/>
                <a:cs typeface="+mj-cs"/>
                <a:sym typeface="Calibri"/>
              </a:rPr>
              <a:t>he decibel levels </a:t>
            </a:r>
            <a:r>
              <a:rPr lang="en-US" b="1" dirty="0"/>
              <a:t>referenced here were collected by a high school band class in fulfillment of a homework assignment. </a:t>
            </a:r>
          </a:p>
          <a:p>
            <a:pPr marL="0" lvl="0" indent="0" algn="l" rtl="0">
              <a:lnSpc>
                <a:spcPct val="100000"/>
              </a:lnSpc>
              <a:spcBef>
                <a:spcPts val="400"/>
              </a:spcBef>
              <a:spcAft>
                <a:spcPts val="0"/>
              </a:spcAft>
              <a:buSzPts val="1400"/>
              <a:buNone/>
            </a:pPr>
            <a:r>
              <a:rPr lang="en-US" b="1" dirty="0"/>
              <a:t>The decibel levels are an average of what those students found and may vary at other similar sites.</a:t>
            </a:r>
          </a:p>
          <a:p>
            <a:pPr marL="0" lvl="0" indent="0" algn="l" rtl="0">
              <a:lnSpc>
                <a:spcPct val="100000"/>
              </a:lnSpc>
              <a:spcBef>
                <a:spcPts val="400"/>
              </a:spcBef>
              <a:spcAft>
                <a:spcPts val="0"/>
              </a:spcAft>
              <a:buSzPts val="1400"/>
              <a:buNone/>
            </a:pPr>
            <a:endParaRPr lang="en-US" b="0" dirty="0"/>
          </a:p>
        </p:txBody>
      </p:sp>
    </p:spTree>
    <p:extLst>
      <p:ext uri="{BB962C8B-B14F-4D97-AF65-F5344CB8AC3E}">
        <p14:creationId xmlns:p14="http://schemas.microsoft.com/office/powerpoint/2010/main" val="18702058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B630A0A-018B-5F4C-8774-4301178B2266}"/>
              </a:ext>
            </a:extLst>
          </p:cNvPr>
          <p:cNvSpPr>
            <a:spLocks noGrp="1"/>
          </p:cNvSpPr>
          <p:nvPr>
            <p:ph type="body" idx="1"/>
          </p:nvPr>
        </p:nvSpPr>
        <p:spPr/>
        <p:txBody>
          <a:bodyPr/>
          <a:lstStyle/>
          <a:p>
            <a:pPr marL="0" lvl="0" indent="0" algn="l" rtl="0">
              <a:lnSpc>
                <a:spcPct val="100000"/>
              </a:lnSpc>
              <a:spcBef>
                <a:spcPts val="0"/>
              </a:spcBef>
              <a:spcAft>
                <a:spcPts val="0"/>
              </a:spcAft>
              <a:buSzPts val="1400"/>
              <a:buNone/>
            </a:pPr>
            <a:r>
              <a:rPr lang="en-US" b="1" dirty="0"/>
              <a:t>Fitness classes at neighborhood gyms are typically where people go to get healthy.</a:t>
            </a:r>
          </a:p>
          <a:p>
            <a:pPr marL="0" lvl="0" indent="0" algn="l" rtl="0">
              <a:lnSpc>
                <a:spcPct val="100000"/>
              </a:lnSpc>
              <a:spcBef>
                <a:spcPts val="400"/>
              </a:spcBef>
              <a:spcAft>
                <a:spcPts val="0"/>
              </a:spcAft>
              <a:buSzPts val="1400"/>
              <a:buNone/>
            </a:pPr>
            <a:r>
              <a:rPr lang="en-US" b="1" dirty="0"/>
              <a:t>But the sound levels in many classes can be incredibly dangerous to hearing!</a:t>
            </a:r>
          </a:p>
          <a:p>
            <a:pPr marL="0" lvl="0" indent="0" algn="l" rtl="0">
              <a:lnSpc>
                <a:spcPct val="100000"/>
              </a:lnSpc>
              <a:spcBef>
                <a:spcPts val="400"/>
              </a:spcBef>
              <a:spcAft>
                <a:spcPts val="0"/>
              </a:spcAft>
              <a:buSzPts val="1400"/>
              <a:buNone/>
            </a:pPr>
            <a:r>
              <a:rPr lang="en-US" b="1" dirty="0"/>
              <a:t>Zumba, Spinning, Jazzercise classes - all often blast the volume to invigorate participants but at the risk of permanently damaging their hearing!</a:t>
            </a:r>
          </a:p>
          <a:p>
            <a:pPr marL="0" lvl="0" indent="0" algn="l" rtl="0">
              <a:lnSpc>
                <a:spcPct val="100000"/>
              </a:lnSpc>
              <a:spcBef>
                <a:spcPts val="400"/>
              </a:spcBef>
              <a:spcAft>
                <a:spcPts val="0"/>
              </a:spcAft>
              <a:buSzPts val="1400"/>
              <a:buNone/>
            </a:pPr>
            <a:r>
              <a:rPr lang="en-US" b="1" dirty="0"/>
              <a:t>Studies document that sound levels in even one spinning class can be loud enough to cause permanent hearing damage.</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r>
              <a:rPr lang="en-US" b="1" dirty="0"/>
              <a:t>In other areas of the gym, there is often loud background music playing that can also cause permanent hearing loss.</a:t>
            </a:r>
            <a:br>
              <a:rPr lang="en-US" b="1" dirty="0"/>
            </a:br>
            <a:r>
              <a:rPr lang="en-US" b="1" dirty="0"/>
              <a:t>This is even more dangerous when people wear earbuds to listen to their own music louder than the background noise of the gym.</a:t>
            </a:r>
          </a:p>
          <a:p>
            <a:endParaRPr lang="en-US" dirty="0"/>
          </a:p>
          <a:p>
            <a:endParaRPr lang="en-US" dirty="0"/>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F46A18BC-83E4-1D49-ACB1-1C402B7CDD1C}"/>
              </a:ext>
            </a:extLst>
          </p:cNvPr>
          <p:cNvSpPr>
            <a:spLocks noGrp="1"/>
          </p:cNvSpPr>
          <p:nvPr>
            <p:ph type="body" idx="1"/>
          </p:nvPr>
        </p:nvSpPr>
        <p:spPr/>
        <p:txBody>
          <a:bodyPr/>
          <a:lstStyle/>
          <a:p>
            <a:pPr marL="0" lvl="0" indent="0" algn="l" rtl="0">
              <a:lnSpc>
                <a:spcPct val="100000"/>
              </a:lnSpc>
              <a:spcBef>
                <a:spcPts val="400"/>
              </a:spcBef>
              <a:spcAft>
                <a:spcPts val="0"/>
              </a:spcAft>
              <a:buSzPts val="1400"/>
              <a:buNone/>
            </a:pPr>
            <a:r>
              <a:rPr lang="en-US" b="1" dirty="0"/>
              <a:t>When was the last time you attended an athletic event?</a:t>
            </a:r>
          </a:p>
          <a:p>
            <a:pPr marL="0" lvl="0" indent="0" algn="l" rtl="0">
              <a:lnSpc>
                <a:spcPct val="100000"/>
              </a:lnSpc>
              <a:spcBef>
                <a:spcPts val="400"/>
              </a:spcBef>
              <a:spcAft>
                <a:spcPts val="0"/>
              </a:spcAft>
              <a:buSzPts val="1400"/>
              <a:buNone/>
            </a:pPr>
            <a:r>
              <a:rPr lang="en-US" b="1" dirty="0"/>
              <a:t>Sporting events usually get extremely loud, regardless of the venue.</a:t>
            </a:r>
            <a:br>
              <a:rPr lang="en-US" b="1" dirty="0"/>
            </a:br>
            <a:r>
              <a:rPr lang="en-US" b="1" dirty="0"/>
              <a:t>Even baseball games in an open stadium can register upwards of 100 dBA.</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r>
              <a:rPr lang="en-US" b="1" dirty="0"/>
              <a:t>Currently, there is an ongoing competition in the NFL to have the loudest crowd noise in the country.</a:t>
            </a:r>
          </a:p>
          <a:p>
            <a:pPr marL="0" lvl="0" indent="0" algn="l" rtl="0">
              <a:lnSpc>
                <a:spcPct val="100000"/>
              </a:lnSpc>
              <a:spcBef>
                <a:spcPts val="400"/>
              </a:spcBef>
              <a:spcAft>
                <a:spcPts val="0"/>
              </a:spcAft>
              <a:buSzPts val="1400"/>
              <a:buNone/>
            </a:pPr>
            <a:r>
              <a:rPr lang="en-US" b="1" dirty="0"/>
              <a:t>Some stadiums have measured sound as loud as 143 decibels which causes immediate hearing loss to the tens of thousands of fans in attendance.</a:t>
            </a:r>
          </a:p>
          <a:p>
            <a:endParaRPr lang="en-US" dirty="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C93DDFD5-E8CD-F44F-8002-F6516D264CFE}"/>
              </a:ext>
            </a:extLst>
          </p:cNvPr>
          <p:cNvSpPr>
            <a:spLocks noGrp="1"/>
          </p:cNvSpPr>
          <p:nvPr>
            <p:ph type="body" idx="1"/>
          </p:nvPr>
        </p:nvSpPr>
        <p:spPr/>
        <p:txBody>
          <a:bodyPr/>
          <a:lstStyle/>
          <a:p>
            <a:pPr marL="0" lvl="0" indent="0" algn="l" rtl="0">
              <a:lnSpc>
                <a:spcPct val="100000"/>
              </a:lnSpc>
              <a:spcBef>
                <a:spcPts val="400"/>
              </a:spcBef>
              <a:spcAft>
                <a:spcPts val="0"/>
              </a:spcAft>
              <a:buSzPts val="1400"/>
              <a:buNone/>
            </a:pPr>
            <a:r>
              <a:rPr lang="en-US" b="1" dirty="0"/>
              <a:t>Watch the following video and think about the last athletic event you attended. Were you wearing hearing protection?</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r>
              <a:rPr lang="en-US" dirty="0"/>
              <a:t>&lt;Show video&gt;</a:t>
            </a:r>
          </a:p>
          <a:p>
            <a:pPr marL="0" lvl="0" indent="0" algn="l" rtl="0">
              <a:lnSpc>
                <a:spcPct val="100000"/>
              </a:lnSpc>
              <a:spcBef>
                <a:spcPts val="0"/>
              </a:spcBef>
              <a:spcAft>
                <a:spcPts val="0"/>
              </a:spcAft>
              <a:buSzPts val="1400"/>
              <a:buNone/>
            </a:pPr>
            <a:endParaRPr lang="en-US" dirty="0"/>
          </a:p>
          <a:p>
            <a:pPr marL="0" lvl="0" indent="0" algn="l" rtl="0">
              <a:lnSpc>
                <a:spcPct val="100000"/>
              </a:lnSpc>
              <a:spcBef>
                <a:spcPts val="0"/>
              </a:spcBef>
              <a:spcAft>
                <a:spcPts val="0"/>
              </a:spcAft>
              <a:buSzPts val="1400"/>
              <a:buNone/>
            </a:pPr>
            <a:r>
              <a:rPr lang="en-US" dirty="0"/>
              <a:t>Source: YouTube</a:t>
            </a:r>
          </a:p>
          <a:p>
            <a:pPr marL="0" lvl="0" indent="0" algn="l" rtl="0">
              <a:lnSpc>
                <a:spcPct val="100000"/>
              </a:lnSpc>
              <a:spcBef>
                <a:spcPts val="400"/>
              </a:spcBef>
              <a:spcAft>
                <a:spcPts val="0"/>
              </a:spcAft>
              <a:buClr>
                <a:schemeClr val="dk1"/>
              </a:buClr>
              <a:buSzPts val="1400"/>
              <a:buFont typeface="Arial"/>
              <a:buNone/>
            </a:pPr>
            <a:r>
              <a:rPr lang="en-US" dirty="0">
                <a:solidFill>
                  <a:schemeClr val="dk1"/>
                </a:solidFill>
              </a:rPr>
              <a:t>https://</a:t>
            </a:r>
            <a:r>
              <a:rPr lang="en-US" dirty="0" err="1">
                <a:solidFill>
                  <a:schemeClr val="dk1"/>
                </a:solidFill>
              </a:rPr>
              <a:t>youtu.be</a:t>
            </a:r>
            <a:r>
              <a:rPr lang="en-US" dirty="0">
                <a:solidFill>
                  <a:schemeClr val="dk1"/>
                </a:solidFill>
              </a:rPr>
              <a:t>/xrEp56nGSkI</a:t>
            </a:r>
            <a:endParaRPr lang="en-US" dirty="0"/>
          </a:p>
          <a:p>
            <a:pPr marL="0" lvl="0" indent="0" algn="l" rtl="0">
              <a:lnSpc>
                <a:spcPct val="100000"/>
              </a:lnSpc>
              <a:spcBef>
                <a:spcPts val="400"/>
              </a:spcBef>
              <a:spcAft>
                <a:spcPts val="0"/>
              </a:spcAft>
              <a:buSzPts val="1400"/>
              <a:buNone/>
            </a:pPr>
            <a:r>
              <a:rPr lang="en-US" dirty="0"/>
              <a:t> </a:t>
            </a:r>
          </a:p>
          <a:p>
            <a:endParaRPr lang="en-US" dirty="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C3F34EA1-A5CD-4E29-A721-4725B4FB4170}"/>
              </a:ext>
            </a:extLst>
          </p:cNvPr>
          <p:cNvSpPr>
            <a:spLocks noGrp="1"/>
          </p:cNvSpPr>
          <p:nvPr>
            <p:ph type="body" sz="quarter" idx="1"/>
          </p:nvPr>
        </p:nvSpPr>
        <p:spPr/>
        <p:txBody>
          <a:bodyPr/>
          <a:lstStyle/>
          <a:p>
            <a:pPr marL="0" lvl="0" indent="0" algn="l" rtl="0">
              <a:lnSpc>
                <a:spcPct val="100000"/>
              </a:lnSpc>
              <a:spcBef>
                <a:spcPts val="0"/>
              </a:spcBef>
              <a:spcAft>
                <a:spcPts val="0"/>
              </a:spcAft>
              <a:buSzPts val="1400"/>
              <a:buNone/>
            </a:pPr>
            <a:r>
              <a:rPr lang="en-US" b="1" dirty="0"/>
              <a:t>We already take precautions every day to stay </a:t>
            </a:r>
            <a:r>
              <a:rPr lang="en-US" b="1" i="1" dirty="0"/>
              <a:t>safe.</a:t>
            </a:r>
          </a:p>
          <a:p>
            <a:pPr marL="0" lvl="0" indent="0" algn="l" rtl="0">
              <a:lnSpc>
                <a:spcPct val="100000"/>
              </a:lnSpc>
              <a:spcBef>
                <a:spcPts val="0"/>
              </a:spcBef>
              <a:spcAft>
                <a:spcPts val="0"/>
              </a:spcAft>
              <a:buSzPts val="1400"/>
              <a:buNone/>
            </a:pPr>
            <a:r>
              <a:rPr lang="en-US" b="1" i="0" dirty="0"/>
              <a:t>We use sunscreen outdoors, wear helmets on bikes, and use seat belts in cars.</a:t>
            </a:r>
          </a:p>
          <a:p>
            <a:pPr marL="0" lvl="0" indent="0" algn="l" rtl="0">
              <a:lnSpc>
                <a:spcPct val="100000"/>
              </a:lnSpc>
              <a:spcBef>
                <a:spcPts val="0"/>
              </a:spcBef>
              <a:spcAft>
                <a:spcPts val="0"/>
              </a:spcAft>
              <a:buSzPts val="1400"/>
              <a:buNone/>
            </a:pPr>
            <a:endParaRPr lang="en-US" b="1" i="0" dirty="0"/>
          </a:p>
          <a:p>
            <a:pPr marL="0" lvl="0" indent="0" algn="l" rtl="0">
              <a:lnSpc>
                <a:spcPct val="100000"/>
              </a:lnSpc>
              <a:spcBef>
                <a:spcPts val="0"/>
              </a:spcBef>
              <a:spcAft>
                <a:spcPts val="0"/>
              </a:spcAft>
              <a:buSzPts val="1400"/>
              <a:buNone/>
            </a:pPr>
            <a:r>
              <a:rPr lang="en-US" b="1" i="0" dirty="0"/>
              <a:t>So, what about our </a:t>
            </a:r>
            <a:r>
              <a:rPr lang="en-US" b="1" i="0" u="sng" dirty="0"/>
              <a:t>hearing</a:t>
            </a:r>
            <a:r>
              <a:rPr lang="en-US" b="1" i="0" dirty="0"/>
              <a:t>? What are the </a:t>
            </a:r>
            <a:r>
              <a:rPr lang="en-US" b="1" i="0" u="sng" dirty="0"/>
              <a:t>best ways </a:t>
            </a:r>
            <a:r>
              <a:rPr lang="en-US" b="1" i="0" dirty="0"/>
              <a:t>to protect </a:t>
            </a:r>
            <a:r>
              <a:rPr lang="en-US" b="1" i="0" u="sng" dirty="0"/>
              <a:t>that</a:t>
            </a:r>
            <a:r>
              <a:rPr lang="en-US" b="1" i="0" dirty="0"/>
              <a:t>?</a:t>
            </a:r>
            <a:endParaRPr lang="en-US" i="0" dirty="0"/>
          </a:p>
          <a:p>
            <a:endParaRPr lang="en-US" dirty="0"/>
          </a:p>
        </p:txBody>
      </p:sp>
    </p:spTree>
    <p:extLst>
      <p:ext uri="{BB962C8B-B14F-4D97-AF65-F5344CB8AC3E}">
        <p14:creationId xmlns:p14="http://schemas.microsoft.com/office/powerpoint/2010/main" val="381204138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D8C9A23F-9F75-084C-87C4-2B813BAE1635}"/>
              </a:ext>
            </a:extLst>
          </p:cNvPr>
          <p:cNvSpPr>
            <a:spLocks noGrp="1"/>
          </p:cNvSpPr>
          <p:nvPr>
            <p:ph type="body"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There are 3 basic ways to protect your hearing –</a:t>
            </a:r>
            <a:endParaRPr lang="en-US" sz="1200"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   1. Walk away. </a:t>
            </a:r>
            <a:endParaRPr lang="en-US"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   2. Turn it down. </a:t>
            </a:r>
            <a:endParaRPr lang="en-US"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   3.  Wear ear protection.</a:t>
            </a:r>
            <a:endParaRPr lang="en-US" sz="1200"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   </a:t>
            </a:r>
            <a:endParaRPr lang="en-US"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We’re going to talk about these one at a time.</a:t>
            </a:r>
          </a:p>
          <a:p>
            <a:endParaRPr lang="en-US" dirty="0"/>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C9F712C4-8D95-4424-B80A-E9D8D77D3F6D}"/>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b="1" dirty="0"/>
              <a:t>The first way to protect your hearing is to Walk Away.</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Moving away from the sound source decreases the decibel level. </a:t>
            </a:r>
            <a:endParaRPr lang="en-US"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The farther you</a:t>
            </a:r>
            <a:r>
              <a:rPr lang="en-US" sz="1200" b="0" dirty="0">
                <a:latin typeface="+mj-lt"/>
                <a:ea typeface="+mj-ea"/>
                <a:cs typeface="+mj-cs"/>
                <a:sym typeface="Calibri"/>
              </a:rPr>
              <a:t> </a:t>
            </a:r>
            <a:r>
              <a:rPr lang="en-US" sz="1200" b="1" dirty="0">
                <a:latin typeface="+mj-lt"/>
                <a:ea typeface="+mj-ea"/>
                <a:cs typeface="+mj-cs"/>
                <a:sym typeface="Calibri"/>
              </a:rPr>
              <a:t>are from the source of the sound, the safer it is.</a:t>
            </a:r>
            <a:endParaRPr lang="en-US" sz="1200"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t>-If someone is using a jack hammer or a lawn mower, </a:t>
            </a:r>
            <a:r>
              <a:rPr lang="en-US" sz="1200" b="1" dirty="0">
                <a:latin typeface="+mj-lt"/>
                <a:ea typeface="+mj-ea"/>
                <a:cs typeface="+mj-cs"/>
                <a:sym typeface="Calibri"/>
              </a:rPr>
              <a:t>cross to the other side</a:t>
            </a:r>
            <a:r>
              <a:rPr lang="en-US" sz="1200" b="1" dirty="0"/>
              <a:t> of the</a:t>
            </a:r>
            <a:r>
              <a:rPr lang="en-US" b="1" dirty="0"/>
              <a:t> </a:t>
            </a:r>
            <a:r>
              <a:rPr lang="en-US" sz="1200" b="1" dirty="0"/>
              <a:t>street </a:t>
            </a:r>
            <a:r>
              <a:rPr lang="en-US" sz="1200" b="1" dirty="0">
                <a:latin typeface="+mj-lt"/>
                <a:ea typeface="+mj-ea"/>
                <a:cs typeface="+mj-cs"/>
                <a:sym typeface="Calibri"/>
              </a:rPr>
              <a:t>or walk past it quickly</a:t>
            </a:r>
            <a:r>
              <a:rPr lang="en-US" sz="1200" b="1" dirty="0"/>
              <a:t>.</a:t>
            </a:r>
            <a:endParaRPr lang="en-US" b="1" dirty="0"/>
          </a:p>
          <a:p>
            <a:pPr marL="0" lvl="0" indent="0" algn="l" rtl="0">
              <a:lnSpc>
                <a:spcPct val="100000"/>
              </a:lnSpc>
              <a:spcBef>
                <a:spcPts val="400"/>
              </a:spcBef>
              <a:spcAft>
                <a:spcPts val="0"/>
              </a:spcAft>
              <a:buSzPts val="1400"/>
              <a:buNone/>
            </a:pPr>
            <a:r>
              <a:rPr lang="en-US" sz="1200" b="1" dirty="0"/>
              <a:t>-If you are using a blender, </a:t>
            </a:r>
            <a:r>
              <a:rPr lang="en-US" sz="1200" b="1" dirty="0">
                <a:latin typeface="+mj-lt"/>
                <a:ea typeface="+mj-ea"/>
                <a:cs typeface="+mj-cs"/>
                <a:sym typeface="Calibri"/>
              </a:rPr>
              <a:t>take one or two steps back</a:t>
            </a:r>
            <a:r>
              <a:rPr lang="en-US" sz="1200" b="1" dirty="0"/>
              <a:t> from the machine while it is running.</a:t>
            </a:r>
            <a:endParaRPr lang="en-US" b="1" dirty="0"/>
          </a:p>
          <a:p>
            <a:pPr marL="0" lvl="0" indent="0" algn="l" rtl="0">
              <a:lnSpc>
                <a:spcPct val="100000"/>
              </a:lnSpc>
              <a:spcBef>
                <a:spcPts val="400"/>
              </a:spcBef>
              <a:spcAft>
                <a:spcPts val="0"/>
              </a:spcAft>
              <a:buSzPts val="1400"/>
              <a:buNone/>
            </a:pPr>
            <a:r>
              <a:rPr lang="en-US" b="1" i="0" dirty="0"/>
              <a:t>For additional protection, you can even stick your fingers in your ears to block the sound</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endParaRPr lang="en-US" sz="1200" b="1" dirty="0"/>
          </a:p>
        </p:txBody>
      </p:sp>
    </p:spTree>
    <p:extLst>
      <p:ext uri="{BB962C8B-B14F-4D97-AF65-F5344CB8AC3E}">
        <p14:creationId xmlns:p14="http://schemas.microsoft.com/office/powerpoint/2010/main" val="376532164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C9F712C4-8D95-4424-B80A-E9D8D77D3F6D}"/>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t>If you are ever seated near a speaker – at a dance, a concert, a party, a wedding, etc. – </a:t>
            </a:r>
            <a:r>
              <a:rPr lang="en-US" sz="1200" b="1" dirty="0">
                <a:latin typeface="+mj-lt"/>
                <a:ea typeface="+mj-ea"/>
                <a:cs typeface="+mj-cs"/>
                <a:sym typeface="Calibri"/>
              </a:rPr>
              <a:t>MOVE AWAY</a:t>
            </a:r>
            <a:r>
              <a:rPr lang="en-US" sz="1200" b="1" dirty="0"/>
              <a:t>! </a:t>
            </a:r>
            <a:endParaRPr lang="en-US" b="1"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There are people who have lost their hearing completely after only one time seated in front of a speaker.</a:t>
            </a: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p:txBody>
      </p:sp>
    </p:spTree>
    <p:extLst>
      <p:ext uri="{BB962C8B-B14F-4D97-AF65-F5344CB8AC3E}">
        <p14:creationId xmlns:p14="http://schemas.microsoft.com/office/powerpoint/2010/main" val="79738983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3D4D8896-F882-4146-9D1B-9E0D500F2444}"/>
              </a:ext>
            </a:extLst>
          </p:cNvPr>
          <p:cNvSpPr>
            <a:spLocks noGrp="1"/>
          </p:cNvSpPr>
          <p:nvPr>
            <p:ph type="body" sz="quarter" idx="1"/>
          </p:nvPr>
        </p:nvSpPr>
        <p:spPr/>
        <p:txBody>
          <a:bodyPr/>
          <a:lstStyle/>
          <a:p>
            <a:r>
              <a:rPr lang="en-US" b="1" dirty="0"/>
              <a:t>The second way to protect your hearing is to Turn the volume down.</a:t>
            </a:r>
          </a:p>
          <a:p>
            <a:pPr marL="0" lvl="0" indent="0" algn="l" rtl="0">
              <a:lnSpc>
                <a:spcPct val="100000"/>
              </a:lnSpc>
              <a:spcBef>
                <a:spcPts val="400"/>
              </a:spcBef>
              <a:spcAft>
                <a:spcPts val="0"/>
              </a:spcAft>
              <a:buSzPts val="1400"/>
              <a:buNone/>
            </a:pPr>
            <a:r>
              <a:rPr lang="en-US" sz="1200" b="1" dirty="0"/>
              <a:t>Pay attention when using headphones </a:t>
            </a:r>
            <a:r>
              <a:rPr lang="en-US" sz="1200" b="1" u="sng" dirty="0"/>
              <a:t>or earbuds</a:t>
            </a:r>
            <a:r>
              <a:rPr lang="en-US" sz="1200" b="1" dirty="0"/>
              <a:t>.</a:t>
            </a:r>
            <a:endParaRPr lang="en-US" b="1" dirty="0"/>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The rule of thumb is to make sure you can hear</a:t>
            </a:r>
            <a:r>
              <a:rPr lang="en-US" b="1" dirty="0"/>
              <a:t> </a:t>
            </a:r>
            <a:r>
              <a:rPr lang="en-US" sz="1200" b="1" dirty="0">
                <a:latin typeface="+mj-lt"/>
                <a:ea typeface="+mj-ea"/>
                <a:cs typeface="+mj-cs"/>
                <a:sym typeface="Calibri"/>
              </a:rPr>
              <a:t>someone standing at arm’s length and talking to you in a normal voice even with your headphones in. </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If they have</a:t>
            </a:r>
            <a:r>
              <a:rPr lang="en-US" b="1" dirty="0"/>
              <a:t> </a:t>
            </a:r>
            <a:r>
              <a:rPr lang="en-US" sz="1200" b="1" dirty="0">
                <a:latin typeface="+mj-lt"/>
                <a:ea typeface="+mj-ea"/>
                <a:cs typeface="+mj-cs"/>
                <a:sym typeface="Calibri"/>
              </a:rPr>
              <a:t>to raise their voice for you to hear them, the decibel level is too high. </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To stay safe, set the device’s maximum level </a:t>
            </a:r>
            <a:r>
              <a:rPr lang="en-US" sz="1200" b="1" i="1" dirty="0">
                <a:latin typeface="+mj-lt"/>
                <a:ea typeface="+mj-ea"/>
                <a:cs typeface="+mj-cs"/>
                <a:sym typeface="Calibri"/>
              </a:rPr>
              <a:t>as low as possible</a:t>
            </a:r>
            <a:r>
              <a:rPr lang="en-US" sz="1200" b="1" dirty="0">
                <a:latin typeface="+mj-lt"/>
                <a:ea typeface="+mj-ea"/>
                <a:cs typeface="+mj-cs"/>
                <a:sym typeface="Calibri"/>
              </a:rPr>
              <a:t>, then listen at</a:t>
            </a:r>
            <a:r>
              <a:rPr lang="en-US" b="1" dirty="0"/>
              <a:t> </a:t>
            </a:r>
            <a:r>
              <a:rPr lang="en-US" sz="1200" b="1" dirty="0">
                <a:latin typeface="+mj-lt"/>
                <a:ea typeface="+mj-ea"/>
                <a:cs typeface="+mj-cs"/>
                <a:sym typeface="Calibri"/>
              </a:rPr>
              <a:t>no more than 50% of the maximum volume and remember to take listening breaks!</a:t>
            </a:r>
          </a:p>
          <a:p>
            <a:endParaRPr lang="en-US" b="1" dirty="0"/>
          </a:p>
          <a:p>
            <a:endParaRPr lang="en-US" dirty="0"/>
          </a:p>
        </p:txBody>
      </p:sp>
    </p:spTree>
    <p:extLst>
      <p:ext uri="{BB962C8B-B14F-4D97-AF65-F5344CB8AC3E}">
        <p14:creationId xmlns:p14="http://schemas.microsoft.com/office/powerpoint/2010/main" val="178530510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9B7C0F84-10D7-49CE-A534-864B06A6AE2A}"/>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b="1" dirty="0"/>
              <a:t>If you can’t walk away or turn the volume down, then you must Wear Hearing Protection!</a:t>
            </a:r>
            <a:r>
              <a:rPr lang="en-US" sz="1200" b="1" dirty="0"/>
              <a:t> </a:t>
            </a:r>
            <a:endParaRPr lang="en-US" b="1" dirty="0"/>
          </a:p>
          <a:p>
            <a:pPr marL="0" lvl="0" indent="0" algn="l" rtl="0">
              <a:lnSpc>
                <a:spcPct val="100000"/>
              </a:lnSpc>
              <a:spcBef>
                <a:spcPts val="400"/>
              </a:spcBef>
              <a:spcAft>
                <a:spcPts val="0"/>
              </a:spcAft>
              <a:buSzPts val="1400"/>
              <a:buNone/>
            </a:pPr>
            <a:r>
              <a:rPr lang="en-US" b="1" dirty="0"/>
              <a:t>If you are going to a concert or any other place where you will be exposed to sounds at high decibel levels, be sure to bring some form of hearing protection with you.</a:t>
            </a:r>
          </a:p>
        </p:txBody>
      </p:sp>
    </p:spTree>
    <p:extLst>
      <p:ext uri="{BB962C8B-B14F-4D97-AF65-F5344CB8AC3E}">
        <p14:creationId xmlns:p14="http://schemas.microsoft.com/office/powerpoint/2010/main" val="261303235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481A5BD6-8A56-7441-A727-6E512C5AF721}"/>
              </a:ext>
            </a:extLst>
          </p:cNvPr>
          <p:cNvSpPr>
            <a:spLocks noGrp="1"/>
          </p:cNvSpPr>
          <p:nvPr>
            <p:ph type="body" idx="1"/>
          </p:nvPr>
        </p:nvSpPr>
        <p:spPr/>
        <p:txBody>
          <a:bodyPr/>
          <a:lstStyle/>
          <a:p>
            <a:pPr marL="0" lvl="0" indent="0" algn="l" rtl="0">
              <a:lnSpc>
                <a:spcPct val="100000"/>
              </a:lnSpc>
              <a:spcBef>
                <a:spcPts val="400"/>
              </a:spcBef>
              <a:spcAft>
                <a:spcPts val="0"/>
              </a:spcAft>
              <a:buSzPts val="1400"/>
              <a:buNone/>
            </a:pPr>
            <a:r>
              <a:rPr lang="en-US" sz="1200" b="1" dirty="0">
                <a:latin typeface="+mj-lt"/>
                <a:ea typeface="+mj-ea"/>
                <a:cs typeface="+mj-cs"/>
                <a:sym typeface="Calibri"/>
              </a:rPr>
              <a:t>One type of hearing protection is </a:t>
            </a:r>
            <a:r>
              <a:rPr lang="en-US" sz="1200" b="1" u="sng" dirty="0">
                <a:latin typeface="+mj-lt"/>
                <a:ea typeface="+mj-ea"/>
                <a:cs typeface="+mj-cs"/>
                <a:sym typeface="Calibri"/>
              </a:rPr>
              <a:t>ear muffs </a:t>
            </a:r>
            <a:r>
              <a:rPr lang="en-US" sz="1200" b="1" dirty="0">
                <a:latin typeface="+mj-lt"/>
                <a:ea typeface="+mj-ea"/>
                <a:cs typeface="+mj-cs"/>
                <a:sym typeface="Calibri"/>
              </a:rPr>
              <a:t>which are worn over the ear. </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Ear muffs do a good job </a:t>
            </a:r>
            <a:r>
              <a:rPr lang="en-US" b="1" dirty="0"/>
              <a:t>for any loud sound.</a:t>
            </a:r>
          </a:p>
          <a:p>
            <a:pPr marL="0" lvl="0" indent="0" algn="l" rtl="0">
              <a:lnSpc>
                <a:spcPct val="100000"/>
              </a:lnSpc>
              <a:spcBef>
                <a:spcPts val="400"/>
              </a:spcBef>
              <a:spcAft>
                <a:spcPts val="0"/>
              </a:spcAft>
              <a:buSzPts val="1400"/>
              <a:buNone/>
            </a:pPr>
            <a:r>
              <a:rPr lang="en-US" b="1" dirty="0"/>
              <a:t>They  are often used for home projects and chores, at </a:t>
            </a:r>
            <a:r>
              <a:rPr lang="en-US" sz="1200" b="1" dirty="0">
                <a:latin typeface="+mj-lt"/>
                <a:ea typeface="+mj-ea"/>
                <a:cs typeface="+mj-cs"/>
                <a:sym typeface="Calibri"/>
              </a:rPr>
              <a:t>airports</a:t>
            </a:r>
            <a:r>
              <a:rPr lang="en-US" b="1" dirty="0"/>
              <a:t>, </a:t>
            </a:r>
            <a:r>
              <a:rPr lang="en-US" sz="1200" b="1" dirty="0">
                <a:latin typeface="+mj-lt"/>
                <a:ea typeface="+mj-ea"/>
                <a:cs typeface="+mj-cs"/>
                <a:sym typeface="Calibri"/>
              </a:rPr>
              <a:t>gun ranges,</a:t>
            </a:r>
            <a:r>
              <a:rPr lang="en-US" b="1" dirty="0"/>
              <a:t> auto races, and some concerts.</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They are a very reliable form of hearing protection and work especially well for kids under the age of 13 who have smaller ear canals </a:t>
            </a:r>
            <a:r>
              <a:rPr lang="en-US" sz="1200" b="1" i="1" dirty="0">
                <a:latin typeface="+mj-lt"/>
                <a:ea typeface="+mj-ea"/>
                <a:cs typeface="+mj-cs"/>
                <a:sym typeface="Calibri"/>
              </a:rPr>
              <a:t>and for those who suffer from ear infections. </a:t>
            </a: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endParaRPr lang="en-US" dirty="0"/>
          </a:p>
        </p:txBody>
      </p:sp>
    </p:spTree>
    <p:extLst>
      <p:ext uri="{BB962C8B-B14F-4D97-AF65-F5344CB8AC3E}">
        <p14:creationId xmlns:p14="http://schemas.microsoft.com/office/powerpoint/2010/main" val="204924181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481A5BD6-8A56-7441-A727-6E512C5AF721}"/>
              </a:ext>
            </a:extLst>
          </p:cNvPr>
          <p:cNvSpPr>
            <a:spLocks noGrp="1"/>
          </p:cNvSpPr>
          <p:nvPr>
            <p:ph type="body" idx="1"/>
          </p:nvPr>
        </p:nvSpPr>
        <p:spPr/>
        <p:txBody>
          <a:bodyPr/>
          <a:lstStyle/>
          <a:p>
            <a:r>
              <a:rPr lang="en-US" b="1" dirty="0"/>
              <a:t>The second type of hearing protection is Ear plugs.</a:t>
            </a:r>
          </a:p>
          <a:p>
            <a:r>
              <a:rPr lang="en-US" b="1" dirty="0"/>
              <a:t>They are protective devices that are inserted into your ear canal and are available in different materials.</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r>
              <a:rPr lang="en-US" b="1" dirty="0"/>
              <a:t>There are </a:t>
            </a:r>
            <a:r>
              <a:rPr lang="en-US" sz="1200" b="1" dirty="0">
                <a:latin typeface="+mj-lt"/>
                <a:ea typeface="+mj-ea"/>
                <a:cs typeface="+mj-cs"/>
                <a:sym typeface="Calibri"/>
              </a:rPr>
              <a:t>foam </a:t>
            </a:r>
            <a:r>
              <a:rPr lang="en-US" b="1" dirty="0"/>
              <a:t>ones</a:t>
            </a:r>
            <a:r>
              <a:rPr lang="en-US" sz="1200" b="1" dirty="0">
                <a:latin typeface="+mj-lt"/>
                <a:ea typeface="+mj-ea"/>
                <a:cs typeface="+mj-cs"/>
                <a:sym typeface="Calibri"/>
              </a:rPr>
              <a:t> </a:t>
            </a:r>
            <a:r>
              <a:rPr lang="en-US" sz="1200" b="0" dirty="0">
                <a:latin typeface="+mj-lt"/>
                <a:ea typeface="+mj-ea"/>
                <a:cs typeface="+mj-cs"/>
                <a:sym typeface="Calibri"/>
              </a:rPr>
              <a:t>&lt;HIGHLIGHT WITH RED BOX&gt; </a:t>
            </a:r>
            <a:r>
              <a:rPr lang="en-US" sz="1200" b="1" dirty="0">
                <a:latin typeface="+mj-lt"/>
                <a:ea typeface="+mj-ea"/>
                <a:cs typeface="+mj-cs"/>
                <a:sym typeface="Calibri"/>
              </a:rPr>
              <a:t>you can buy at the drugstore that are inexpensive </a:t>
            </a:r>
            <a:r>
              <a:rPr lang="en-US" b="1" dirty="0"/>
              <a:t>(less than 20 cents a pair) </a:t>
            </a:r>
            <a:r>
              <a:rPr lang="en-US" sz="1200" b="1" dirty="0">
                <a:latin typeface="+mj-lt"/>
                <a:ea typeface="+mj-ea"/>
                <a:cs typeface="+mj-cs"/>
                <a:sym typeface="Calibri"/>
              </a:rPr>
              <a:t>and dispos</a:t>
            </a:r>
            <a:r>
              <a:rPr lang="en-US" b="1" dirty="0"/>
              <a:t>able. &lt;Note: Highlight these during narration&gt;</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For these to work, it is critical that they </a:t>
            </a:r>
            <a:r>
              <a:rPr lang="en-US" sz="1200" b="1" u="sng" dirty="0">
                <a:latin typeface="+mj-lt"/>
                <a:ea typeface="+mj-ea"/>
                <a:cs typeface="+mj-cs"/>
                <a:sym typeface="Calibri"/>
              </a:rPr>
              <a:t>FIT WELL</a:t>
            </a:r>
            <a:r>
              <a:rPr lang="en-US" sz="1200" b="1" dirty="0">
                <a:latin typeface="+mj-lt"/>
                <a:ea typeface="+mj-ea"/>
                <a:cs typeface="+mj-cs"/>
                <a:sym typeface="Calibri"/>
              </a:rPr>
              <a:t>, </a:t>
            </a:r>
            <a:r>
              <a:rPr lang="en-US" sz="1200" b="1" u="sng" dirty="0">
                <a:latin typeface="+mj-lt"/>
                <a:ea typeface="+mj-ea"/>
                <a:cs typeface="+mj-cs"/>
                <a:sym typeface="Calibri"/>
              </a:rPr>
              <a:t>be inserted properly</a:t>
            </a:r>
            <a:r>
              <a:rPr lang="en-US" sz="1200" b="1" dirty="0">
                <a:latin typeface="+mj-lt"/>
                <a:ea typeface="+mj-ea"/>
                <a:cs typeface="+mj-cs"/>
                <a:sym typeface="Calibri"/>
              </a:rPr>
              <a:t>, and </a:t>
            </a:r>
            <a:r>
              <a:rPr lang="en-US" sz="1200" b="1" u="sng" dirty="0">
                <a:latin typeface="+mj-lt"/>
                <a:ea typeface="+mj-ea"/>
                <a:cs typeface="+mj-cs"/>
                <a:sym typeface="Calibri"/>
              </a:rPr>
              <a:t>not used more than once</a:t>
            </a:r>
            <a:r>
              <a:rPr lang="en-US" sz="1200" b="1" dirty="0">
                <a:latin typeface="+mj-lt"/>
                <a:ea typeface="+mj-ea"/>
                <a:cs typeface="+mj-cs"/>
                <a:sym typeface="Calibri"/>
              </a:rPr>
              <a:t>. </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They tend to muffle the sound of music and speech.</a:t>
            </a: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r>
              <a:rPr lang="en-US" b="1" i="0" dirty="0"/>
              <a:t>Foam plugs are better suited for use by those teens and adults whose ear canals are large enough for them to fit properly.</a:t>
            </a:r>
          </a:p>
          <a:p>
            <a:pPr marL="0" lvl="0" indent="0" algn="l" rtl="0">
              <a:lnSpc>
                <a:spcPct val="100000"/>
              </a:lnSpc>
              <a:spcBef>
                <a:spcPts val="400"/>
              </a:spcBef>
              <a:spcAft>
                <a:spcPts val="0"/>
              </a:spcAft>
              <a:buSzPts val="1400"/>
              <a:buNone/>
            </a:pPr>
            <a:endParaRPr lang="en-US" sz="1200" b="1" dirty="0">
              <a:latin typeface="+mj-lt"/>
              <a:ea typeface="+mj-ea"/>
              <a:cs typeface="+mj-cs"/>
              <a:sym typeface="Calibri"/>
            </a:endParaRPr>
          </a:p>
          <a:p>
            <a:r>
              <a:rPr lang="en-US" b="1" dirty="0"/>
              <a:t>There are ALSO silicone ear plugs with filters</a:t>
            </a:r>
            <a:r>
              <a:rPr lang="en-US" b="0" dirty="0"/>
              <a:t>. &lt;HIGHLIGHT WITH RED BOX&gt;</a:t>
            </a:r>
          </a:p>
          <a:p>
            <a:r>
              <a:rPr lang="en-US" b="1" dirty="0"/>
              <a:t>These allow you to enjoy listening to music without distortion while also BEING PROTECTED. </a:t>
            </a:r>
          </a:p>
          <a:p>
            <a:r>
              <a:rPr lang="en-US" b="1" dirty="0"/>
              <a:t>They can be found in both standard and petite sizes to get the best fit.</a:t>
            </a:r>
          </a:p>
          <a:p>
            <a:pPr marL="0" lvl="0" indent="0" algn="l" rtl="0">
              <a:lnSpc>
                <a:spcPct val="100000"/>
              </a:lnSpc>
              <a:spcBef>
                <a:spcPts val="400"/>
              </a:spcBef>
              <a:spcAft>
                <a:spcPts val="0"/>
              </a:spcAft>
              <a:buSzPts val="1400"/>
              <a:buNone/>
            </a:pPr>
            <a:endParaRPr lang="en-US" b="1" dirty="0"/>
          </a:p>
          <a:p>
            <a:pPr marL="0" lvl="0" indent="0" algn="l" rtl="0">
              <a:lnSpc>
                <a:spcPct val="100000"/>
              </a:lnSpc>
              <a:spcBef>
                <a:spcPts val="400"/>
              </a:spcBef>
              <a:spcAft>
                <a:spcPts val="0"/>
              </a:spcAft>
              <a:buSzPts val="1400"/>
              <a:buNone/>
            </a:pPr>
            <a:r>
              <a:rPr lang="en-US" b="1" dirty="0"/>
              <a:t>Custom ear plugs </a:t>
            </a:r>
            <a:r>
              <a:rPr lang="en-US" b="0" dirty="0"/>
              <a:t>&lt;HIGHLIGHT WITH RED BOX&gt; </a:t>
            </a:r>
            <a:r>
              <a:rPr lang="en-US" b="1" dirty="0"/>
              <a:t>are USUALLY made individually by an Audiologist so they are more expensive.</a:t>
            </a:r>
          </a:p>
          <a:p>
            <a:pPr marL="0" lvl="0" indent="0" algn="l" rtl="0">
              <a:lnSpc>
                <a:spcPct val="100000"/>
              </a:lnSpc>
              <a:spcBef>
                <a:spcPts val="400"/>
              </a:spcBef>
              <a:spcAft>
                <a:spcPts val="0"/>
              </a:spcAft>
              <a:buSzPts val="1400"/>
              <a:buNone/>
            </a:pPr>
            <a:r>
              <a:rPr lang="en-US" b="1" dirty="0"/>
              <a:t>For performing musicians, custom hearing protection is the best option.</a:t>
            </a:r>
          </a:p>
          <a:p>
            <a:endParaRPr lang="en-US" b="1" dirty="0"/>
          </a:p>
        </p:txBody>
      </p:sp>
    </p:spTree>
    <p:extLst>
      <p:ext uri="{BB962C8B-B14F-4D97-AF65-F5344CB8AC3E}">
        <p14:creationId xmlns:p14="http://schemas.microsoft.com/office/powerpoint/2010/main" val="249498351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3E47C518-9B3C-40A4-AD32-AB6F3F8B635B}"/>
              </a:ext>
            </a:extLst>
          </p:cNvPr>
          <p:cNvSpPr>
            <a:spLocks noGrp="1"/>
          </p:cNvSpPr>
          <p:nvPr>
            <p:ph type="body" sz="quarter" idx="1"/>
          </p:nvPr>
        </p:nvSpPr>
        <p:spPr/>
        <p:txBody>
          <a:bodyPr/>
          <a:lstStyle/>
          <a:p>
            <a:pPr marL="0" lvl="0" indent="0" algn="l" rtl="0">
              <a:lnSpc>
                <a:spcPct val="100000"/>
              </a:lnSpc>
              <a:spcBef>
                <a:spcPts val="0"/>
              </a:spcBef>
              <a:spcAft>
                <a:spcPts val="0"/>
              </a:spcAft>
              <a:buSzPts val="1400"/>
              <a:buNone/>
            </a:pPr>
            <a:r>
              <a:rPr lang="en-US" b="1" dirty="0"/>
              <a:t>When wearing earbuds or headphones, </a:t>
            </a:r>
            <a:r>
              <a:rPr lang="en-US" b="0" dirty="0"/>
              <a:t>&lt;click&gt; </a:t>
            </a:r>
            <a:r>
              <a:rPr lang="en-US" b="1" dirty="0"/>
              <a:t>use ones that are noise-canceling to reduce background noise. </a:t>
            </a:r>
          </a:p>
          <a:p>
            <a:pPr marL="0" lvl="0" indent="0" algn="l" rtl="0">
              <a:lnSpc>
                <a:spcPct val="100000"/>
              </a:lnSpc>
              <a:spcBef>
                <a:spcPts val="0"/>
              </a:spcBef>
              <a:spcAft>
                <a:spcPts val="0"/>
              </a:spcAft>
              <a:buSzPts val="1400"/>
              <a:buNone/>
            </a:pPr>
            <a:r>
              <a:rPr lang="en-US" b="1" dirty="0"/>
              <a:t>This will allow you to listen to music for longer periods of time at a lower volume which is safer. </a:t>
            </a:r>
          </a:p>
          <a:p>
            <a:endParaRPr lang="en-US" dirty="0"/>
          </a:p>
          <a:p>
            <a:r>
              <a:rPr lang="en-US" b="0" dirty="0"/>
              <a:t>&lt;click&gt; </a:t>
            </a:r>
            <a:r>
              <a:rPr lang="en-US" b="1" dirty="0"/>
              <a:t>Keep the volume below 70 decibels and </a:t>
            </a:r>
            <a:r>
              <a:rPr lang="en-US" b="0" dirty="0"/>
              <a:t>&lt;click&gt;</a:t>
            </a:r>
            <a:r>
              <a:rPr lang="en-US" b="1" dirty="0"/>
              <a:t> remember to taking listening breaks to give your ears a rest!</a:t>
            </a:r>
          </a:p>
          <a:p>
            <a:endParaRPr lang="en-US" dirty="0"/>
          </a:p>
        </p:txBody>
      </p:sp>
    </p:spTree>
    <p:extLst>
      <p:ext uri="{BB962C8B-B14F-4D97-AF65-F5344CB8AC3E}">
        <p14:creationId xmlns:p14="http://schemas.microsoft.com/office/powerpoint/2010/main" val="138744704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3E47C518-9B3C-40A4-AD32-AB6F3F8B635B}"/>
              </a:ext>
            </a:extLst>
          </p:cNvPr>
          <p:cNvSpPr>
            <a:spLocks noGrp="1"/>
          </p:cNvSpPr>
          <p:nvPr>
            <p:ph type="body" sz="quarter" idx="1"/>
          </p:nvPr>
        </p:nvSpPr>
        <p:spPr/>
        <p:txBody>
          <a:bodyPr/>
          <a:lstStyle/>
          <a:p>
            <a:r>
              <a:rPr lang="en-US" b="1" dirty="0"/>
              <a:t>What you don’t know could hurt you.</a:t>
            </a:r>
          </a:p>
          <a:p>
            <a:r>
              <a:rPr lang="en-US" b="1" dirty="0"/>
              <a:t>Be aware of the sound around you by using a free app that lets you measure the sound level anywhere you go.</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23262735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C9F712C4-8D95-4424-B80A-E9D8D77D3F6D}"/>
              </a:ext>
            </a:extLst>
          </p:cNvPr>
          <p:cNvSpPr>
            <a:spLocks noGrp="1"/>
          </p:cNvSpPr>
          <p:nvPr>
            <p:ph type="body" sz="quarter" idx="1"/>
          </p:nvPr>
        </p:nvSpPr>
        <p:spPr/>
        <p:txBody>
          <a:bodyPr/>
          <a:lstStyle/>
          <a:p>
            <a:pPr marL="0" lvl="0" indent="0" algn="l" rtl="0">
              <a:lnSpc>
                <a:spcPct val="100000"/>
              </a:lnSpc>
              <a:spcBef>
                <a:spcPts val="400"/>
              </a:spcBef>
              <a:spcAft>
                <a:spcPts val="0"/>
              </a:spcAft>
              <a:buSzPts val="1400"/>
              <a:buNone/>
            </a:pPr>
            <a:r>
              <a:rPr lang="en-US" sz="1200" b="1" dirty="0"/>
              <a:t>If you are ever caught unprepared by really loud sound (like during a fire drill), just use your index fingers to plug your ears. </a:t>
            </a:r>
          </a:p>
          <a:p>
            <a:pPr marL="0" lvl="0" indent="0" algn="l" rtl="0">
              <a:lnSpc>
                <a:spcPct val="100000"/>
              </a:lnSpc>
              <a:spcBef>
                <a:spcPts val="400"/>
              </a:spcBef>
              <a:spcAft>
                <a:spcPts val="0"/>
              </a:spcAft>
              <a:buSzPts val="1400"/>
              <a:buNone/>
            </a:pPr>
            <a:r>
              <a:rPr lang="en-US" sz="1200" b="1" dirty="0"/>
              <a:t>This will provide instant protection. </a:t>
            </a:r>
            <a:endParaRPr lang="en-US" sz="1200" b="1" dirty="0">
              <a:latin typeface="+mj-lt"/>
              <a:ea typeface="+mj-ea"/>
              <a:cs typeface="+mj-cs"/>
              <a:sym typeface="Calibri"/>
            </a:endParaRPr>
          </a:p>
        </p:txBody>
      </p:sp>
    </p:spTree>
    <p:extLst>
      <p:ext uri="{BB962C8B-B14F-4D97-AF65-F5344CB8AC3E}">
        <p14:creationId xmlns:p14="http://schemas.microsoft.com/office/powerpoint/2010/main" val="332962217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0F76DAD2-4854-CB4A-BAA3-F8A75B655FE1}"/>
              </a:ext>
            </a:extLst>
          </p:cNvPr>
          <p:cNvSpPr>
            <a:spLocks noGrp="1"/>
          </p:cNvSpPr>
          <p:nvPr>
            <p:ph type="body" idx="1"/>
          </p:nvPr>
        </p:nvSpPr>
        <p:spPr/>
        <p:txBody>
          <a:bodyPr/>
          <a:lstStyle/>
          <a:p>
            <a:pPr marL="0" lvl="0" indent="0" algn="l" rtl="0">
              <a:lnSpc>
                <a:spcPct val="100000"/>
              </a:lnSpc>
              <a:spcBef>
                <a:spcPts val="0"/>
              </a:spcBef>
              <a:spcAft>
                <a:spcPts val="0"/>
              </a:spcAft>
              <a:buSzPts val="1400"/>
              <a:buNone/>
            </a:pPr>
            <a:r>
              <a:rPr lang="en-US" sz="1200" b="1" dirty="0">
                <a:latin typeface="+mj-lt"/>
                <a:ea typeface="+mj-ea"/>
                <a:cs typeface="+mj-cs"/>
                <a:sym typeface="Calibri"/>
              </a:rPr>
              <a:t>Now we’ll do some true or false questions.</a:t>
            </a:r>
          </a:p>
          <a:p>
            <a:pPr marL="0" lvl="0" indent="0" algn="l" rtl="0">
              <a:lnSpc>
                <a:spcPct val="100000"/>
              </a:lnSpc>
              <a:spcBef>
                <a:spcPts val="0"/>
              </a:spcBef>
              <a:spcAft>
                <a:spcPts val="0"/>
              </a:spcAft>
              <a:buSzPts val="1400"/>
              <a:buNone/>
            </a:pPr>
            <a:r>
              <a:rPr lang="en-US" sz="1200" b="1" dirty="0">
                <a:latin typeface="+mj-lt"/>
                <a:ea typeface="+mj-ea"/>
                <a:cs typeface="+mj-cs"/>
                <a:sym typeface="Calibri"/>
              </a:rPr>
              <a:t>True or False</a:t>
            </a:r>
            <a:r>
              <a:rPr lang="en-US" sz="1200" dirty="0">
                <a:latin typeface="+mj-lt"/>
                <a:ea typeface="+mj-ea"/>
                <a:cs typeface="+mj-cs"/>
                <a:sym typeface="Calibri"/>
              </a:rPr>
              <a:t> - </a:t>
            </a:r>
            <a:r>
              <a:rPr lang="en-US" sz="1200" b="1" dirty="0">
                <a:latin typeface="+mj-lt"/>
                <a:ea typeface="+mj-ea"/>
                <a:cs typeface="+mj-cs"/>
                <a:sym typeface="Calibri"/>
              </a:rPr>
              <a:t>Exposing your ears to loud sound will help you build up a tolerance to hearing loss.</a:t>
            </a:r>
            <a:endParaRPr lang="en-US" dirty="0"/>
          </a:p>
          <a:p>
            <a:pPr marL="0" lvl="0" indent="0" algn="l" rtl="0">
              <a:lnSpc>
                <a:spcPct val="100000"/>
              </a:lnSpc>
              <a:spcBef>
                <a:spcPts val="400"/>
              </a:spcBef>
              <a:spcAft>
                <a:spcPts val="0"/>
              </a:spcAft>
              <a:buSzPts val="1400"/>
              <a:buNone/>
            </a:pPr>
            <a:endParaRPr lang="en-US" sz="1200" b="0"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0" dirty="0">
                <a:latin typeface="+mj-lt"/>
                <a:ea typeface="+mj-ea"/>
                <a:cs typeface="+mj-cs"/>
                <a:sym typeface="Calibri"/>
              </a:rPr>
              <a:t>&lt;Pause&gt;</a:t>
            </a:r>
            <a:endParaRPr lang="en-US" b="0" dirty="0"/>
          </a:p>
          <a:p>
            <a:pPr marL="0" lvl="0" indent="0" algn="l" rtl="0">
              <a:lnSpc>
                <a:spcPct val="100000"/>
              </a:lnSpc>
              <a:spcBef>
                <a:spcPts val="400"/>
              </a:spcBef>
              <a:spcAft>
                <a:spcPts val="0"/>
              </a:spcAft>
              <a:buSzPts val="1400"/>
              <a:buNone/>
            </a:pPr>
            <a:endParaRPr lang="en-US" sz="1200" dirty="0">
              <a:latin typeface="+mj-lt"/>
              <a:ea typeface="+mj-ea"/>
              <a:cs typeface="+mj-cs"/>
              <a:sym typeface="Calibri"/>
            </a:endParaRPr>
          </a:p>
          <a:p>
            <a:pPr marL="0" lvl="0" indent="0" algn="l" rtl="0">
              <a:lnSpc>
                <a:spcPct val="100000"/>
              </a:lnSpc>
              <a:spcBef>
                <a:spcPts val="400"/>
              </a:spcBef>
              <a:spcAft>
                <a:spcPts val="0"/>
              </a:spcAft>
              <a:buSzPts val="1400"/>
              <a:buNone/>
            </a:pPr>
            <a:r>
              <a:rPr lang="en-US" sz="1200" b="1" dirty="0"/>
              <a:t>This is totally</a:t>
            </a:r>
            <a:r>
              <a:rPr lang="en-US" sz="1200" dirty="0">
                <a:latin typeface="+mj-lt"/>
                <a:ea typeface="+mj-ea"/>
                <a:cs typeface="+mj-cs"/>
                <a:sym typeface="Calibri"/>
              </a:rPr>
              <a:t> </a:t>
            </a:r>
            <a:r>
              <a:rPr lang="en-US" sz="1200" b="1" dirty="0">
                <a:latin typeface="+mj-lt"/>
                <a:ea typeface="+mj-ea"/>
                <a:cs typeface="+mj-cs"/>
                <a:sym typeface="Calibri"/>
              </a:rPr>
              <a:t>FALSE</a:t>
            </a:r>
            <a:r>
              <a:rPr lang="en-US" sz="1200" dirty="0">
                <a:latin typeface="+mj-lt"/>
                <a:ea typeface="+mj-ea"/>
                <a:cs typeface="+mj-cs"/>
                <a:sym typeface="Calibri"/>
              </a:rPr>
              <a:t>. — </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Many young people mistakenly believe that if they expose their</a:t>
            </a:r>
            <a:r>
              <a:rPr lang="en-US" sz="1200" b="0" dirty="0">
                <a:latin typeface="+mj-lt"/>
                <a:ea typeface="+mj-ea"/>
                <a:cs typeface="+mj-cs"/>
                <a:sym typeface="Calibri"/>
              </a:rPr>
              <a:t> </a:t>
            </a:r>
            <a:r>
              <a:rPr lang="en-US" sz="1200" b="1" dirty="0">
                <a:latin typeface="+mj-lt"/>
                <a:ea typeface="+mj-ea"/>
                <a:cs typeface="+mj-cs"/>
                <a:sym typeface="Calibri"/>
              </a:rPr>
              <a:t>ears to loud noises they can build up a tolerance to loud sound but that’s not true.</a:t>
            </a:r>
            <a:endParaRPr lang="en-US" dirty="0"/>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E63E9173-E09B-BA44-BC69-FD1BB6F399F4}"/>
              </a:ext>
            </a:extLst>
          </p:cNvPr>
          <p:cNvSpPr>
            <a:spLocks noGrp="1"/>
          </p:cNvSpPr>
          <p:nvPr>
            <p:ph type="body" idx="1"/>
          </p:nvPr>
        </p:nvSpPr>
        <p:spPr/>
        <p:txBody>
          <a:bodyPr/>
          <a:lstStyle/>
          <a:p>
            <a:pPr marL="0" lvl="0" indent="0" algn="l" rtl="0">
              <a:lnSpc>
                <a:spcPct val="100000"/>
              </a:lnSpc>
              <a:spcBef>
                <a:spcPts val="0"/>
              </a:spcBef>
              <a:spcAft>
                <a:spcPts val="0"/>
              </a:spcAft>
              <a:buSzPts val="1400"/>
              <a:buNone/>
            </a:pPr>
            <a:r>
              <a:rPr lang="en-US" sz="1200" b="1" dirty="0">
                <a:latin typeface="+mj-lt"/>
                <a:ea typeface="+mj-ea"/>
                <a:cs typeface="+mj-cs"/>
                <a:sym typeface="Calibri"/>
              </a:rPr>
              <a:t>True or False</a:t>
            </a:r>
            <a:r>
              <a:rPr lang="en-US" sz="1200" dirty="0">
                <a:latin typeface="+mj-lt"/>
                <a:ea typeface="+mj-ea"/>
                <a:cs typeface="+mj-cs"/>
                <a:sym typeface="Calibri"/>
              </a:rPr>
              <a:t> – </a:t>
            </a:r>
            <a:r>
              <a:rPr lang="en-US" sz="1200" b="1" dirty="0">
                <a:latin typeface="+mj-lt"/>
                <a:ea typeface="+mj-ea"/>
                <a:cs typeface="+mj-cs"/>
                <a:sym typeface="Calibri"/>
              </a:rPr>
              <a:t>Putting tissue or cotton in your ears can adequately protect you from hearing damage.</a:t>
            </a:r>
          </a:p>
          <a:p>
            <a:pPr marL="0" lvl="0" indent="0" algn="l" rtl="0">
              <a:lnSpc>
                <a:spcPct val="100000"/>
              </a:lnSpc>
              <a:spcBef>
                <a:spcPts val="0"/>
              </a:spcBef>
              <a:spcAft>
                <a:spcPts val="0"/>
              </a:spcAft>
              <a:buSzPts val="1400"/>
              <a:buNone/>
            </a:pPr>
            <a:r>
              <a:rPr lang="en-US" b="1" dirty="0"/>
              <a:t>&lt;Pause.&gt;</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False — Tissue and cotton seem like they would provide protection but they</a:t>
            </a:r>
            <a:r>
              <a:rPr lang="en-US" sz="1200" b="0" dirty="0">
                <a:latin typeface="+mj-lt"/>
                <a:ea typeface="+mj-ea"/>
                <a:cs typeface="+mj-cs"/>
                <a:sym typeface="Calibri"/>
              </a:rPr>
              <a:t> </a:t>
            </a:r>
            <a:r>
              <a:rPr lang="en-US" sz="1200" b="1" dirty="0">
                <a:latin typeface="+mj-lt"/>
                <a:ea typeface="+mj-ea"/>
                <a:cs typeface="+mj-cs"/>
                <a:sym typeface="Calibri"/>
              </a:rPr>
              <a:t>are inadequate to protect from hearing damage.</a:t>
            </a:r>
            <a:endParaRPr lang="en-US" sz="1200" dirty="0">
              <a:latin typeface="+mj-lt"/>
              <a:ea typeface="+mj-ea"/>
              <a:cs typeface="+mj-cs"/>
              <a:sym typeface="Calibri"/>
            </a:endParaRPr>
          </a:p>
          <a:p>
            <a:endParaRPr lang="en-US" dirty="0"/>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DDD8C9E-E92A-0E44-B658-F8B3CC1F5499}"/>
              </a:ext>
            </a:extLst>
          </p:cNvPr>
          <p:cNvSpPr>
            <a:spLocks noGrp="1"/>
          </p:cNvSpPr>
          <p:nvPr>
            <p:ph type="body" idx="1"/>
          </p:nvPr>
        </p:nvSpPr>
        <p:spPr/>
        <p:txBody>
          <a:bodyPr/>
          <a:lstStyle/>
          <a:p>
            <a:pPr marL="0" lvl="0" indent="0" algn="l" rtl="0">
              <a:lnSpc>
                <a:spcPct val="100000"/>
              </a:lnSpc>
              <a:spcBef>
                <a:spcPts val="0"/>
              </a:spcBef>
              <a:spcAft>
                <a:spcPts val="0"/>
              </a:spcAft>
              <a:buSzPts val="1400"/>
              <a:buNone/>
            </a:pPr>
            <a:r>
              <a:rPr lang="en-US" sz="1200" b="1" dirty="0">
                <a:latin typeface="+mj-lt"/>
                <a:ea typeface="+mj-ea"/>
                <a:cs typeface="+mj-cs"/>
                <a:sym typeface="Calibri"/>
              </a:rPr>
              <a:t>True or False</a:t>
            </a:r>
            <a:r>
              <a:rPr lang="en-US" sz="1200" dirty="0">
                <a:latin typeface="+mj-lt"/>
                <a:ea typeface="+mj-ea"/>
                <a:cs typeface="+mj-cs"/>
                <a:sym typeface="Calibri"/>
              </a:rPr>
              <a:t> – </a:t>
            </a:r>
            <a:r>
              <a:rPr lang="en-US" sz="1200" b="1" dirty="0"/>
              <a:t>Only sound levels that cause pain or discomfort actually cause permanent hearing loss.</a:t>
            </a:r>
          </a:p>
          <a:p>
            <a:pPr marL="0" lvl="0" indent="0" algn="l" rtl="0">
              <a:lnSpc>
                <a:spcPct val="100000"/>
              </a:lnSpc>
              <a:spcBef>
                <a:spcPts val="0"/>
              </a:spcBef>
              <a:spcAft>
                <a:spcPts val="0"/>
              </a:spcAft>
              <a:buSzPts val="1400"/>
              <a:buNone/>
            </a:pPr>
            <a:r>
              <a:rPr lang="en-US" b="1" dirty="0"/>
              <a:t>&lt;pause&gt;</a:t>
            </a:r>
          </a:p>
          <a:p>
            <a:pPr marL="0" lvl="0" indent="0" algn="l" rtl="0">
              <a:lnSpc>
                <a:spcPct val="100000"/>
              </a:lnSpc>
              <a:spcBef>
                <a:spcPts val="400"/>
              </a:spcBef>
              <a:spcAft>
                <a:spcPts val="0"/>
              </a:spcAft>
              <a:buSzPts val="1400"/>
              <a:buNone/>
            </a:pPr>
            <a:r>
              <a:rPr lang="en-US" sz="1200" b="1" dirty="0">
                <a:latin typeface="+mj-lt"/>
                <a:ea typeface="+mj-ea"/>
                <a:cs typeface="+mj-cs"/>
                <a:sym typeface="Calibri"/>
              </a:rPr>
              <a:t>False — The pain threshold for most people is 120 dBA but hearing damage can occur without pain at much lower decibel levels</a:t>
            </a:r>
            <a:r>
              <a:rPr lang="en-US" b="1" dirty="0"/>
              <a:t>.</a:t>
            </a:r>
            <a:endParaRPr lang="en-US" sz="1200" dirty="0">
              <a:latin typeface="+mj-lt"/>
              <a:ea typeface="+mj-ea"/>
              <a:cs typeface="+mj-cs"/>
              <a:sym typeface="Calibri"/>
            </a:endParaRPr>
          </a:p>
          <a:p>
            <a:endParaRPr lang="en-US" dirty="0"/>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DDD8C9E-E92A-0E44-B658-F8B3CC1F5499}"/>
              </a:ext>
            </a:extLst>
          </p:cNvPr>
          <p:cNvSpPr>
            <a:spLocks noGrp="1"/>
          </p:cNvSpPr>
          <p:nvPr>
            <p:ph type="body" idx="1"/>
          </p:nvPr>
        </p:nvSpPr>
        <p:spPr/>
        <p:txBody>
          <a:bodyPr/>
          <a:lstStyle/>
          <a:p>
            <a:r>
              <a:rPr lang="en-US" b="1" dirty="0"/>
              <a:t>Once you know about NIHL, it only takes a few simple steps to protect your hearing.</a:t>
            </a:r>
          </a:p>
          <a:p>
            <a:r>
              <a:rPr lang="en-US" b="1" dirty="0"/>
              <a:t>&lt;click&gt; It’s really easy to do and  &lt;click&gt; you can start right now!</a:t>
            </a:r>
          </a:p>
          <a:p>
            <a:r>
              <a:rPr lang="en-US" b="1" dirty="0"/>
              <a:t>&lt;click&gt; You can also let your friends and family know how important and easy it is to protect their own hearing!</a:t>
            </a:r>
          </a:p>
          <a:p>
            <a:endParaRPr lang="en-US" b="1" dirty="0"/>
          </a:p>
        </p:txBody>
      </p:sp>
    </p:spTree>
    <p:extLst>
      <p:ext uri="{BB962C8B-B14F-4D97-AF65-F5344CB8AC3E}">
        <p14:creationId xmlns:p14="http://schemas.microsoft.com/office/powerpoint/2010/main" val="96202124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0F09EE08-057A-834D-8B67-C20FB7C2A498}"/>
              </a:ext>
            </a:extLst>
          </p:cNvPr>
          <p:cNvSpPr>
            <a:spLocks noGrp="1"/>
          </p:cNvSpPr>
          <p:nvPr>
            <p:ph type="body" idx="1"/>
          </p:nvPr>
        </p:nvSpPr>
        <p:spPr/>
        <p:txBody>
          <a:bodyPr/>
          <a:lstStyle/>
          <a:p>
            <a:r>
              <a:rPr lang="en-US" b="1" dirty="0"/>
              <a:t>Many people are beginning to protect their children from overexposure to loud sound.</a:t>
            </a:r>
          </a:p>
          <a:p>
            <a:endParaRPr lang="en-US" b="1" dirty="0"/>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D172D1E6-C989-274B-B387-F94470ADF0A8}"/>
              </a:ext>
            </a:extLst>
          </p:cNvPr>
          <p:cNvSpPr>
            <a:spLocks noGrp="1"/>
          </p:cNvSpPr>
          <p:nvPr>
            <p:ph type="body" idx="1"/>
          </p:nvPr>
        </p:nvSpPr>
        <p:spPr/>
        <p:txBody>
          <a:bodyPr/>
          <a:lstStyle/>
          <a:p>
            <a:r>
              <a:rPr lang="en-US" b="1" dirty="0"/>
              <a:t>Some are protecting their beloved pets as well!</a:t>
            </a: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C4F0E44F-B88A-BD43-8F19-A022596E61C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b="1" dirty="0"/>
              <a:t>Now that you know how easily you can damage your hearing when exposed to loud sound, will you be willing to protect yourself?</a:t>
            </a: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A238A647-FD3A-425A-A608-274436721218}"/>
              </a:ext>
            </a:extLst>
          </p:cNvPr>
          <p:cNvSpPr>
            <a:spLocks noGrp="1"/>
          </p:cNvSpPr>
          <p:nvPr>
            <p:ph type="body" sz="quarter" idx="1"/>
          </p:nvPr>
        </p:nvSpPr>
        <p:spPr/>
        <p:txBody>
          <a:body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z="1200" b="1" dirty="0">
                <a:latin typeface="+mj-lt"/>
                <a:ea typeface="+mj-ea"/>
                <a:cs typeface="+mj-cs"/>
                <a:sym typeface="Calibri"/>
              </a:rPr>
              <a:t>There is only one person who can protect your hearing.</a:t>
            </a:r>
            <a:endParaRPr lang="en-US" sz="1200" dirty="0">
              <a:latin typeface="+mj-lt"/>
              <a:ea typeface="+mj-ea"/>
              <a:cs typeface="+mj-cs"/>
              <a:sym typeface="Calibri"/>
            </a:endParaRPr>
          </a:p>
          <a:p>
            <a:endParaRPr lang="en-US" dirty="0"/>
          </a:p>
        </p:txBody>
      </p:sp>
    </p:spTree>
    <p:extLst>
      <p:ext uri="{BB962C8B-B14F-4D97-AF65-F5344CB8AC3E}">
        <p14:creationId xmlns:p14="http://schemas.microsoft.com/office/powerpoint/2010/main" val="308112123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180AA07E-1BF7-6E4D-A9F5-E6C015CF07F4}"/>
              </a:ext>
            </a:extLst>
          </p:cNvPr>
          <p:cNvSpPr>
            <a:spLocks noGrp="1"/>
          </p:cNvSpPr>
          <p:nvPr>
            <p:ph type="body" idx="1"/>
          </p:nvPr>
        </p:nvSpPr>
        <p:spPr/>
        <p:txBody>
          <a:bodyPr/>
          <a:lstStyle/>
          <a:p>
            <a:r>
              <a:rPr lang="en-US" b="1" dirty="0"/>
              <a:t>You!</a:t>
            </a:r>
          </a:p>
          <a:p>
            <a:endParaRPr lang="en-US" b="1" dirty="0"/>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a:extLst>
              <a:ext uri="{FF2B5EF4-FFF2-40B4-BE49-F238E27FC236}">
                <a16:creationId xmlns:a16="http://schemas.microsoft.com/office/drawing/2014/main" id="{481ACEAA-AC10-4033-82FD-190A782DF6C7}"/>
              </a:ext>
            </a:extLst>
          </p:cNvPr>
          <p:cNvSpPr>
            <a:spLocks noGrp="1"/>
          </p:cNvSpPr>
          <p:nvPr>
            <p:ph type="body" sz="quarter" idx="1"/>
          </p:nvPr>
        </p:nvSpPr>
        <p:spPr/>
        <p:txBody>
          <a:bodyPr/>
          <a:lstStyle/>
          <a:p>
            <a:r>
              <a:rPr lang="en-US" b="1" dirty="0"/>
              <a:t>For additional information about NIHL and how to protect your hearing, visit our website and follow us on Social Media like FB and Instagram. There, you will find a wealth of additional videos and other materials.</a:t>
            </a:r>
          </a:p>
          <a:p>
            <a:pPr marL="0" marR="0" lvl="0" indent="0" defTabSz="914400" eaLnBrk="1" fontAlgn="auto" latinLnBrk="0" hangingPunct="1">
              <a:lnSpc>
                <a:spcPct val="100000"/>
              </a:lnSpc>
              <a:spcBef>
                <a:spcPts val="400"/>
              </a:spcBef>
              <a:spcAft>
                <a:spcPts val="0"/>
              </a:spcAft>
              <a:buClrTx/>
              <a:buSzTx/>
              <a:buFontTx/>
              <a:buNone/>
              <a:tabLst/>
              <a:defRPr/>
            </a:pPr>
            <a:endParaRPr lang="en-US" b="1" dirty="0"/>
          </a:p>
          <a:p>
            <a:pPr marL="0" marR="0" lvl="0" indent="0" defTabSz="914400" eaLnBrk="1" fontAlgn="auto" latinLnBrk="0" hangingPunct="1">
              <a:lnSpc>
                <a:spcPct val="100000"/>
              </a:lnSpc>
              <a:spcBef>
                <a:spcPts val="400"/>
              </a:spcBef>
              <a:spcAft>
                <a:spcPts val="0"/>
              </a:spcAft>
              <a:buClrTx/>
              <a:buSzTx/>
              <a:buFontTx/>
              <a:buNone/>
              <a:tabLst/>
              <a:defRPr/>
            </a:pPr>
            <a:r>
              <a:rPr lang="en-US" b="1" dirty="0"/>
              <a:t>“Remember, if you take steps to protect your hearing </a:t>
            </a:r>
            <a:r>
              <a:rPr lang="en-US" b="1" u="sng" dirty="0"/>
              <a:t>now</a:t>
            </a:r>
            <a:r>
              <a:rPr lang="en-US" b="1" dirty="0"/>
              <a:t>, you’ll be able to enjoy your hearing and music for a lifetime.”</a:t>
            </a:r>
          </a:p>
          <a:p>
            <a:endParaRPr lang="en-US" dirty="0"/>
          </a:p>
        </p:txBody>
      </p:sp>
    </p:spTree>
    <p:extLst>
      <p:ext uri="{BB962C8B-B14F-4D97-AF65-F5344CB8AC3E}">
        <p14:creationId xmlns:p14="http://schemas.microsoft.com/office/powerpoint/2010/main" val="1025990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0FAB14-F40C-4A6C-9114-C9328105A58D}" type="datetimeFigureOut">
              <a:rPr lang="en-US" smtClean="0"/>
              <a:t>4/15/26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9335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0FAB14-F40C-4A6C-9114-C9328105A58D}" type="datetimeFigureOut">
              <a:rPr lang="en-US" smtClean="0"/>
              <a:t>4/15/26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US" smtClean="0"/>
              <a:t>‹#›</a:t>
            </a:fld>
            <a:endParaRPr lang="en-US"/>
          </a:p>
        </p:txBody>
      </p:sp>
    </p:spTree>
    <p:extLst>
      <p:ext uri="{BB962C8B-B14F-4D97-AF65-F5344CB8AC3E}">
        <p14:creationId xmlns:p14="http://schemas.microsoft.com/office/powerpoint/2010/main" val="683937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0FAB14-F40C-4A6C-9114-C9328105A58D}" type="datetimeFigureOut">
              <a:rPr lang="en-US" smtClean="0"/>
              <a:t>4/15/26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469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0FAB14-F40C-4A6C-9114-C9328105A58D}" type="datetimeFigureOut">
              <a:rPr lang="en-US" smtClean="0"/>
              <a:t>4/15/26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CB4B4D-7CA3-9044-876B-883B54F8677D}" type="slidenum">
              <a:rPr lang="en-US" smtClean="0"/>
              <a:t>‹#›</a:t>
            </a:fld>
            <a:endParaRPr lang="en-US"/>
          </a:p>
        </p:txBody>
      </p:sp>
    </p:spTree>
    <p:extLst>
      <p:ext uri="{BB962C8B-B14F-4D97-AF65-F5344CB8AC3E}">
        <p14:creationId xmlns:p14="http://schemas.microsoft.com/office/powerpoint/2010/main" val="1221656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0FAB14-F40C-4A6C-9114-C9328105A58D}" type="datetimeFigureOut">
              <a:rPr lang="en-US" smtClean="0"/>
              <a:t>4/15/26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CB4B4D-7CA3-9044-876B-883B54F8677D}" type="slidenum">
              <a:rPr lang="en-US" smtClean="0"/>
              <a:t>‹#›</a:t>
            </a:fld>
            <a:endParaRPr lang="en-US"/>
          </a:p>
        </p:txBody>
      </p:sp>
    </p:spTree>
    <p:extLst>
      <p:ext uri="{BB962C8B-B14F-4D97-AF65-F5344CB8AC3E}">
        <p14:creationId xmlns:p14="http://schemas.microsoft.com/office/powerpoint/2010/main" val="2931527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0FAB14-F40C-4A6C-9114-C9328105A58D}" type="datetimeFigureOut">
              <a:rPr lang="en-US" smtClean="0"/>
              <a:t>4/15/26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CB4B4D-7CA3-9044-876B-883B54F8677D}" type="slidenum">
              <a:rPr lang="en-US" smtClean="0"/>
              <a:t>‹#›</a:t>
            </a:fld>
            <a:endParaRPr lang="en-US"/>
          </a:p>
        </p:txBody>
      </p:sp>
    </p:spTree>
    <p:extLst>
      <p:ext uri="{BB962C8B-B14F-4D97-AF65-F5344CB8AC3E}">
        <p14:creationId xmlns:p14="http://schemas.microsoft.com/office/powerpoint/2010/main" val="1014389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30FAB14-F40C-4A6C-9114-C9328105A58D}" type="datetimeFigureOut">
              <a:rPr lang="en-US" smtClean="0"/>
              <a:t>4/15/26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86CB4B4D-7CA3-9044-876B-883B54F8677D}" type="slidenum">
              <a:rPr lang="en-US" smtClean="0"/>
              <a:t>‹#›</a:t>
            </a:fld>
            <a:endParaRPr lang="en-US"/>
          </a:p>
        </p:txBody>
      </p:sp>
    </p:spTree>
    <p:extLst>
      <p:ext uri="{BB962C8B-B14F-4D97-AF65-F5344CB8AC3E}">
        <p14:creationId xmlns:p14="http://schemas.microsoft.com/office/powerpoint/2010/main" val="2087405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30FAB14-F40C-4A6C-9114-C9328105A58D}" type="datetimeFigureOut">
              <a:rPr lang="en-US" smtClean="0"/>
              <a:t>4/15/26</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6CB4B4D-7CA3-9044-876B-883B54F8677D}" type="slidenum">
              <a:rPr lang="en-US" smtClean="0"/>
              <a:t>‹#›</a:t>
            </a:fld>
            <a:endParaRPr lang="en-US"/>
          </a:p>
        </p:txBody>
      </p:sp>
    </p:spTree>
    <p:extLst>
      <p:ext uri="{BB962C8B-B14F-4D97-AF65-F5344CB8AC3E}">
        <p14:creationId xmlns:p14="http://schemas.microsoft.com/office/powerpoint/2010/main" val="3879004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0FAB14-F40C-4A6C-9114-C9328105A58D}" type="datetimeFigureOut">
              <a:rPr lang="en-US" smtClean="0"/>
              <a:t>4/15/26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CB4B4D-7CA3-9044-876B-883B54F8677D}" type="slidenum">
              <a:rPr lang="en-US" smtClean="0"/>
              <a:t>‹#›</a:t>
            </a:fld>
            <a:endParaRPr lang="en-US"/>
          </a:p>
        </p:txBody>
      </p:sp>
    </p:spTree>
    <p:extLst>
      <p:ext uri="{BB962C8B-B14F-4D97-AF65-F5344CB8AC3E}">
        <p14:creationId xmlns:p14="http://schemas.microsoft.com/office/powerpoint/2010/main" val="2048840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0FAB14-F40C-4A6C-9114-C9328105A58D}" type="datetimeFigureOut">
              <a:rPr lang="en-US" smtClean="0"/>
              <a:t>4/15/26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US" smtClean="0"/>
              <a:t>‹#›</a:t>
            </a:fld>
            <a:endParaRPr lang="en-US"/>
          </a:p>
        </p:txBody>
      </p:sp>
    </p:spTree>
    <p:extLst>
      <p:ext uri="{BB962C8B-B14F-4D97-AF65-F5344CB8AC3E}">
        <p14:creationId xmlns:p14="http://schemas.microsoft.com/office/powerpoint/2010/main" val="1154178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0FAB14-F40C-4A6C-9114-C9328105A58D}" type="datetimeFigureOut">
              <a:rPr lang="en-US" smtClean="0"/>
              <a:t>4/15/26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US" smtClean="0"/>
              <a:t>‹#›</a:t>
            </a:fld>
            <a:endParaRPr lang="en-US"/>
          </a:p>
        </p:txBody>
      </p:sp>
    </p:spTree>
    <p:extLst>
      <p:ext uri="{BB962C8B-B14F-4D97-AF65-F5344CB8AC3E}">
        <p14:creationId xmlns:p14="http://schemas.microsoft.com/office/powerpoint/2010/main" val="36180346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16" name="Shape 16"/>
          <p:cNvSpPr>
            <a:spLocks noGrp="1"/>
          </p:cNvSpPr>
          <p:nvPr>
            <p:ph type="sldNum" sz="quarter" idx="2"/>
          </p:nvPr>
        </p:nvSpPr>
        <p:spPr>
          <a:xfrm>
            <a:off x="4450080" y="6312010"/>
            <a:ext cx="243839" cy="237905"/>
          </a:xfrm>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70377388"/>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830FAB14-F40C-4A6C-9114-C9328105A58D}" type="datetimeFigureOut">
              <a:rPr lang="en-US" smtClean="0"/>
              <a:t>4/15/26</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86CB4B4D-7CA3-9044-876B-883B54F8677D}"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1618445"/>
      </p:ext>
    </p:extLst>
  </p:cSld>
  <p:clrMap bg1="lt1" tx1="dk1" bg2="lt2" tx2="dk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 id="2147483818"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tiff"/><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4.tiff"/><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1.tiff"/><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3.m4a"/><Relationship Id="rId7" Type="http://schemas.openxmlformats.org/officeDocument/2006/relationships/image" Target="../media/image5.jpeg"/><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1.tiff"/><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tiff"/><Relationship Id="rId3" Type="http://schemas.openxmlformats.org/officeDocument/2006/relationships/video" Target="../media/media4.mp4"/><Relationship Id="rId7" Type="http://schemas.openxmlformats.org/officeDocument/2006/relationships/notesSlide" Target="../notesSlides/notesSlide4.xml"/><Relationship Id="rId2" Type="http://schemas.microsoft.com/office/2007/relationships/media" Target="../media/media4.mp4"/><Relationship Id="rId1" Type="http://schemas.openxmlformats.org/officeDocument/2006/relationships/tags" Target="../tags/tag2.xml"/><Relationship Id="rId6" Type="http://schemas.openxmlformats.org/officeDocument/2006/relationships/slideLayout" Target="../slideLayouts/slideLayout2.xml"/><Relationship Id="rId5" Type="http://schemas.openxmlformats.org/officeDocument/2006/relationships/audio" Target="../media/media5.m4a"/><Relationship Id="rId10" Type="http://schemas.openxmlformats.org/officeDocument/2006/relationships/image" Target="../media/image2.png"/><Relationship Id="rId4" Type="http://schemas.microsoft.com/office/2007/relationships/media" Target="../media/media5.m4a"/><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6.m4a"/><Relationship Id="rId7" Type="http://schemas.openxmlformats.org/officeDocument/2006/relationships/image" Target="../media/image7.png"/><Relationship Id="rId2" Type="http://schemas.microsoft.com/office/2007/relationships/media" Target="../media/media6.m4a"/><Relationship Id="rId1" Type="http://schemas.openxmlformats.org/officeDocument/2006/relationships/tags" Target="../tags/tag3.xml"/><Relationship Id="rId6" Type="http://schemas.openxmlformats.org/officeDocument/2006/relationships/image" Target="../media/image1.tiff"/><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7.m4a"/><Relationship Id="rId7" Type="http://schemas.openxmlformats.org/officeDocument/2006/relationships/image" Target="../media/image2.png"/><Relationship Id="rId2" Type="http://schemas.microsoft.com/office/2007/relationships/media" Target="../media/media7.m4a"/><Relationship Id="rId1" Type="http://schemas.openxmlformats.org/officeDocument/2006/relationships/tags" Target="../tags/tag4.xml"/><Relationship Id="rId6" Type="http://schemas.openxmlformats.org/officeDocument/2006/relationships/image" Target="../media/image1.tiff"/><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tiff"/><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8.png"/><Relationship Id="rId5" Type="http://schemas.openxmlformats.org/officeDocument/2006/relationships/image" Target="../media/image1.tiff"/><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tiff"/><Relationship Id="rId5" Type="http://schemas.openxmlformats.org/officeDocument/2006/relationships/image" Target="../media/image10.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2.png"/><Relationship Id="rId2" Type="http://schemas.microsoft.com/office/2007/relationships/media" Target="../media/media11.m4a"/><Relationship Id="rId1" Type="http://schemas.openxmlformats.org/officeDocument/2006/relationships/tags" Target="../tags/tag5.xml"/><Relationship Id="rId6" Type="http://schemas.openxmlformats.org/officeDocument/2006/relationships/image" Target="../media/image1.tiff"/><Relationship Id="rId5" Type="http://schemas.openxmlformats.org/officeDocument/2006/relationships/notesSlide" Target="../notesSlides/notesSlide10.xml"/><Relationship Id="rId4"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audio" Target="../media/media12.m4a"/><Relationship Id="rId7" Type="http://schemas.openxmlformats.org/officeDocument/2006/relationships/image" Target="../media/image11.jpeg"/><Relationship Id="rId2" Type="http://schemas.microsoft.com/office/2007/relationships/media" Target="../media/media12.m4a"/><Relationship Id="rId1" Type="http://schemas.openxmlformats.org/officeDocument/2006/relationships/tags" Target="../tags/tag6.xml"/><Relationship Id="rId6" Type="http://schemas.openxmlformats.org/officeDocument/2006/relationships/image" Target="../media/image1.tiff"/><Relationship Id="rId5" Type="http://schemas.openxmlformats.org/officeDocument/2006/relationships/notesSlide" Target="../notesSlides/notesSlide11.xml"/><Relationship Id="rId10"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image" Target="../media/image13.png"/></Relationships>
</file>

<file path=ppt/slides/_rels/slide12.xml.rels><?xml version="1.0" encoding="UTF-8" standalone="yes"?>
<Relationships xmlns="http://schemas.openxmlformats.org/package/2006/relationships"><Relationship Id="rId8" Type="http://schemas.openxmlformats.org/officeDocument/2006/relationships/image" Target="../media/image14.png"/><Relationship Id="rId3" Type="http://schemas.microsoft.com/office/2007/relationships/media" Target="../media/media13.mov"/><Relationship Id="rId7" Type="http://schemas.openxmlformats.org/officeDocument/2006/relationships/notesSlide" Target="../notesSlides/notesSlide12.xml"/><Relationship Id="rId2" Type="http://schemas.openxmlformats.org/officeDocument/2006/relationships/video" Target="NULL" TargetMode="External"/><Relationship Id="rId1" Type="http://schemas.openxmlformats.org/officeDocument/2006/relationships/tags" Target="../tags/tag7.xml"/><Relationship Id="rId6" Type="http://schemas.openxmlformats.org/officeDocument/2006/relationships/slideLayout" Target="../slideLayouts/slideLayout2.xml"/><Relationship Id="rId5" Type="http://schemas.openxmlformats.org/officeDocument/2006/relationships/audio" Target="../media/media14.m4a"/><Relationship Id="rId10" Type="http://schemas.openxmlformats.org/officeDocument/2006/relationships/image" Target="../media/image2.png"/><Relationship Id="rId4" Type="http://schemas.microsoft.com/office/2007/relationships/media" Target="../media/media14.m4a"/><Relationship Id="rId9" Type="http://schemas.openxmlformats.org/officeDocument/2006/relationships/image" Target="../media/image1.tiff"/></Relationships>
</file>

<file path=ppt/slides/_rels/slide1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video" Target="../media/media13.mov"/><Relationship Id="rId7" Type="http://schemas.openxmlformats.org/officeDocument/2006/relationships/notesSlide" Target="../notesSlides/notesSlide13.xml"/><Relationship Id="rId2" Type="http://schemas.microsoft.com/office/2007/relationships/media" Target="../media/media13.mov"/><Relationship Id="rId1" Type="http://schemas.openxmlformats.org/officeDocument/2006/relationships/tags" Target="../tags/tag8.xml"/><Relationship Id="rId6" Type="http://schemas.openxmlformats.org/officeDocument/2006/relationships/slideLayout" Target="../slideLayouts/slideLayout2.xml"/><Relationship Id="rId11" Type="http://schemas.openxmlformats.org/officeDocument/2006/relationships/image" Target="../media/image2.png"/><Relationship Id="rId5" Type="http://schemas.openxmlformats.org/officeDocument/2006/relationships/audio" Target="../media/media15.m4a"/><Relationship Id="rId10" Type="http://schemas.openxmlformats.org/officeDocument/2006/relationships/image" Target="../media/image15.png"/><Relationship Id="rId4" Type="http://schemas.microsoft.com/office/2007/relationships/media" Target="../media/media15.m4a"/><Relationship Id="rId9" Type="http://schemas.openxmlformats.org/officeDocument/2006/relationships/image" Target="../media/image1.tiff"/></Relationships>
</file>

<file path=ppt/slides/_rels/slide14.xml.rels><?xml version="1.0" encoding="UTF-8" standalone="yes"?>
<Relationships xmlns="http://schemas.openxmlformats.org/package/2006/relationships"><Relationship Id="rId8" Type="http://schemas.openxmlformats.org/officeDocument/2006/relationships/image" Target="../media/image16.png"/><Relationship Id="rId3" Type="http://schemas.microsoft.com/office/2007/relationships/media" Target="../media/media16.wav"/><Relationship Id="rId7" Type="http://schemas.openxmlformats.org/officeDocument/2006/relationships/notesSlide" Target="../notesSlides/notesSlide14.xml"/><Relationship Id="rId12" Type="http://schemas.openxmlformats.org/officeDocument/2006/relationships/image" Target="../media/image2.png"/><Relationship Id="rId2" Type="http://schemas.openxmlformats.org/officeDocument/2006/relationships/audio" Target="NULL" TargetMode="External"/><Relationship Id="rId1" Type="http://schemas.openxmlformats.org/officeDocument/2006/relationships/tags" Target="../tags/tag9.xml"/><Relationship Id="rId6" Type="http://schemas.openxmlformats.org/officeDocument/2006/relationships/slideLayout" Target="../slideLayouts/slideLayout4.xml"/><Relationship Id="rId11" Type="http://schemas.openxmlformats.org/officeDocument/2006/relationships/image" Target="../media/image1.tiff"/><Relationship Id="rId5" Type="http://schemas.openxmlformats.org/officeDocument/2006/relationships/audio" Target="../media/media17.m4a"/><Relationship Id="rId10" Type="http://schemas.openxmlformats.org/officeDocument/2006/relationships/image" Target="../media/image18.jpg"/><Relationship Id="rId4" Type="http://schemas.microsoft.com/office/2007/relationships/media" Target="../media/media17.m4a"/><Relationship Id="rId9" Type="http://schemas.openxmlformats.org/officeDocument/2006/relationships/image" Target="../media/image17.png"/></Relationships>
</file>

<file path=ppt/slides/_rels/slide15.xml.rels><?xml version="1.0" encoding="UTF-8" standalone="yes"?>
<Relationships xmlns="http://schemas.openxmlformats.org/package/2006/relationships"><Relationship Id="rId8" Type="http://schemas.openxmlformats.org/officeDocument/2006/relationships/image" Target="../media/image16.png"/><Relationship Id="rId3" Type="http://schemas.microsoft.com/office/2007/relationships/media" Target="../media/media18.wav"/><Relationship Id="rId7" Type="http://schemas.openxmlformats.org/officeDocument/2006/relationships/notesSlide" Target="../notesSlides/notesSlide15.xml"/><Relationship Id="rId12" Type="http://schemas.openxmlformats.org/officeDocument/2006/relationships/image" Target="../media/image2.png"/><Relationship Id="rId2" Type="http://schemas.openxmlformats.org/officeDocument/2006/relationships/audio" Target="NULL" TargetMode="External"/><Relationship Id="rId1" Type="http://schemas.openxmlformats.org/officeDocument/2006/relationships/tags" Target="../tags/tag10.xml"/><Relationship Id="rId6" Type="http://schemas.openxmlformats.org/officeDocument/2006/relationships/slideLayout" Target="../slideLayouts/slideLayout4.xml"/><Relationship Id="rId11" Type="http://schemas.openxmlformats.org/officeDocument/2006/relationships/image" Target="../media/image1.tiff"/><Relationship Id="rId5" Type="http://schemas.openxmlformats.org/officeDocument/2006/relationships/audio" Target="../media/media19.m4a"/><Relationship Id="rId10" Type="http://schemas.openxmlformats.org/officeDocument/2006/relationships/image" Target="../media/image18.jpg"/><Relationship Id="rId4" Type="http://schemas.microsoft.com/office/2007/relationships/media" Target="../media/media19.m4a"/><Relationship Id="rId9" Type="http://schemas.openxmlformats.org/officeDocument/2006/relationships/image" Target="../media/image17.png"/></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0.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hyperlink" Target="https://www.webmd.com/a-to-z-guides/understanding-tinnitus-basics" TargetMode="External"/><Relationship Id="rId5" Type="http://schemas.openxmlformats.org/officeDocument/2006/relationships/image" Target="../media/image19.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1.jpeg"/><Relationship Id="rId5" Type="http://schemas.openxmlformats.org/officeDocument/2006/relationships/image" Target="../media/image1.tiff"/><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image" Target="../media/image19.png"/><Relationship Id="rId3" Type="http://schemas.microsoft.com/office/2007/relationships/media" Target="../media/media22.mp3"/><Relationship Id="rId7" Type="http://schemas.openxmlformats.org/officeDocument/2006/relationships/notesSlide" Target="../notesSlides/notesSlide18.xml"/><Relationship Id="rId2" Type="http://schemas.openxmlformats.org/officeDocument/2006/relationships/audio" Target="NULL" TargetMode="External"/><Relationship Id="rId1" Type="http://schemas.openxmlformats.org/officeDocument/2006/relationships/tags" Target="../tags/tag11.xml"/><Relationship Id="rId6" Type="http://schemas.openxmlformats.org/officeDocument/2006/relationships/slideLayout" Target="../slideLayouts/slideLayout2.xml"/><Relationship Id="rId11" Type="http://schemas.openxmlformats.org/officeDocument/2006/relationships/image" Target="../media/image2.png"/><Relationship Id="rId5" Type="http://schemas.openxmlformats.org/officeDocument/2006/relationships/audio" Target="../media/media23.m4a"/><Relationship Id="rId10" Type="http://schemas.openxmlformats.org/officeDocument/2006/relationships/image" Target="../media/image17.png"/><Relationship Id="rId4" Type="http://schemas.microsoft.com/office/2007/relationships/media" Target="../media/media23.m4a"/><Relationship Id="rId9"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tiff"/><Relationship Id="rId5" Type="http://schemas.openxmlformats.org/officeDocument/2006/relationships/image" Target="../media/image2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audio" Target="../media/media25.m4a"/><Relationship Id="rId7" Type="http://schemas.openxmlformats.org/officeDocument/2006/relationships/image" Target="../media/image23.tiff"/><Relationship Id="rId2" Type="http://schemas.microsoft.com/office/2007/relationships/media" Target="../media/media25.m4a"/><Relationship Id="rId1" Type="http://schemas.openxmlformats.org/officeDocument/2006/relationships/tags" Target="../tags/tag12.xml"/><Relationship Id="rId6" Type="http://schemas.openxmlformats.org/officeDocument/2006/relationships/image" Target="../media/image1.tiff"/><Relationship Id="rId5" Type="http://schemas.openxmlformats.org/officeDocument/2006/relationships/notesSlide" Target="../notesSlides/notesSlide20.xml"/><Relationship Id="rId10" Type="http://schemas.openxmlformats.org/officeDocument/2006/relationships/image" Target="../media/image25.jpeg"/><Relationship Id="rId4" Type="http://schemas.openxmlformats.org/officeDocument/2006/relationships/slideLayout" Target="../slideLayouts/slideLayout2.xml"/><Relationship Id="rId9"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6.png"/><Relationship Id="rId5" Type="http://schemas.openxmlformats.org/officeDocument/2006/relationships/image" Target="../media/image19.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audio" Target="../media/media27.m4a"/><Relationship Id="rId7" Type="http://schemas.openxmlformats.org/officeDocument/2006/relationships/image" Target="../media/image2.png"/><Relationship Id="rId2" Type="http://schemas.microsoft.com/office/2007/relationships/media" Target="../media/media27.m4a"/><Relationship Id="rId1" Type="http://schemas.openxmlformats.org/officeDocument/2006/relationships/tags" Target="../tags/tag13.xml"/><Relationship Id="rId6" Type="http://schemas.openxmlformats.org/officeDocument/2006/relationships/image" Target="../media/image19.png"/><Relationship Id="rId5" Type="http://schemas.openxmlformats.org/officeDocument/2006/relationships/notesSlide" Target="../notesSlides/notesSlide22.xml"/><Relationship Id="rId4"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audio" Target="../media/media29.m4a"/><Relationship Id="rId7" Type="http://schemas.openxmlformats.org/officeDocument/2006/relationships/image" Target="../media/image27.jpeg"/><Relationship Id="rId2" Type="http://schemas.microsoft.com/office/2007/relationships/media" Target="../media/media29.m4a"/><Relationship Id="rId1" Type="http://schemas.openxmlformats.org/officeDocument/2006/relationships/tags" Target="../tags/tag14.xml"/><Relationship Id="rId6" Type="http://schemas.openxmlformats.org/officeDocument/2006/relationships/image" Target="../media/image19.png"/><Relationship Id="rId5" Type="http://schemas.openxmlformats.org/officeDocument/2006/relationships/notesSlide" Target="../notesSlides/notesSlide24.xml"/><Relationship Id="rId4" Type="http://schemas.openxmlformats.org/officeDocument/2006/relationships/slideLayout" Target="../slideLayouts/slideLayout4.xml"/><Relationship Id="rId9"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png"/><Relationship Id="rId5" Type="http://schemas.openxmlformats.org/officeDocument/2006/relationships/image" Target="../media/image1.tiff"/><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9.jpg"/><Relationship Id="rId5" Type="http://schemas.openxmlformats.org/officeDocument/2006/relationships/image" Target="../media/image1.tiff"/><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audio" Target="../media/media32.m4a"/><Relationship Id="rId7" Type="http://schemas.openxmlformats.org/officeDocument/2006/relationships/image" Target="../media/image2.png"/><Relationship Id="rId2" Type="http://schemas.microsoft.com/office/2007/relationships/media" Target="../media/media32.m4a"/><Relationship Id="rId1" Type="http://schemas.openxmlformats.org/officeDocument/2006/relationships/tags" Target="../tags/tag15.xml"/><Relationship Id="rId6" Type="http://schemas.openxmlformats.org/officeDocument/2006/relationships/image" Target="../media/image19.png"/><Relationship Id="rId5" Type="http://schemas.openxmlformats.org/officeDocument/2006/relationships/notesSlide" Target="../notesSlides/notesSlide27.xml"/><Relationship Id="rId4"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30.tiff"/><Relationship Id="rId5" Type="http://schemas.openxmlformats.org/officeDocument/2006/relationships/image" Target="../media/image19.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31.png"/><Relationship Id="rId5" Type="http://schemas.openxmlformats.org/officeDocument/2006/relationships/image" Target="../media/image1.tiff"/><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tiff"/></Relationships>
</file>

<file path=ppt/slides/_rels/slide31.xml.rels><?xml version="1.0" encoding="UTF-8" standalone="yes"?>
<Relationships xmlns="http://schemas.openxmlformats.org/package/2006/relationships"><Relationship Id="rId8" Type="http://schemas.openxmlformats.org/officeDocument/2006/relationships/image" Target="../media/image19.png"/><Relationship Id="rId3" Type="http://schemas.microsoft.com/office/2007/relationships/media" Target="../media/media35.mov"/><Relationship Id="rId7" Type="http://schemas.openxmlformats.org/officeDocument/2006/relationships/notesSlide" Target="../notesSlides/notesSlide31.xml"/><Relationship Id="rId2" Type="http://schemas.openxmlformats.org/officeDocument/2006/relationships/video" Target="NULL" TargetMode="External"/><Relationship Id="rId1" Type="http://schemas.openxmlformats.org/officeDocument/2006/relationships/tags" Target="../tags/tag16.xml"/><Relationship Id="rId6" Type="http://schemas.openxmlformats.org/officeDocument/2006/relationships/slideLayout" Target="../slideLayouts/slideLayout2.xml"/><Relationship Id="rId5" Type="http://schemas.openxmlformats.org/officeDocument/2006/relationships/audio" Target="../media/media36.m4a"/><Relationship Id="rId10" Type="http://schemas.openxmlformats.org/officeDocument/2006/relationships/image" Target="../media/image2.png"/><Relationship Id="rId4" Type="http://schemas.microsoft.com/office/2007/relationships/media" Target="../media/media36.m4a"/><Relationship Id="rId9" Type="http://schemas.openxmlformats.org/officeDocument/2006/relationships/image" Target="../media/image33.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1.tiff"/><Relationship Id="rId5" Type="http://schemas.openxmlformats.org/officeDocument/2006/relationships/image" Target="../media/image32.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audio" Target="../media/media38.m4a"/><Relationship Id="rId7" Type="http://schemas.openxmlformats.org/officeDocument/2006/relationships/notesSlide" Target="../notesSlides/notesSlide33.xml"/><Relationship Id="rId2" Type="http://schemas.microsoft.com/office/2007/relationships/media" Target="../media/media38.m4a"/><Relationship Id="rId1" Type="http://schemas.openxmlformats.org/officeDocument/2006/relationships/tags" Target="../tags/tag17.xml"/><Relationship Id="rId6" Type="http://schemas.openxmlformats.org/officeDocument/2006/relationships/slideLayout" Target="../slideLayouts/slideLayout2.xml"/><Relationship Id="rId11" Type="http://schemas.openxmlformats.org/officeDocument/2006/relationships/image" Target="../media/image35.png"/><Relationship Id="rId5" Type="http://schemas.openxmlformats.org/officeDocument/2006/relationships/video" Target="../media/media39.mp4"/><Relationship Id="rId10" Type="http://schemas.openxmlformats.org/officeDocument/2006/relationships/image" Target="../media/image34.png"/><Relationship Id="rId4" Type="http://schemas.microsoft.com/office/2007/relationships/media" Target="../media/media39.mp4"/><Relationship Id="rId9" Type="http://schemas.openxmlformats.org/officeDocument/2006/relationships/hyperlink" Target="https://www.nidcd.nih.gov/health/journey-of-sound-video" TargetMode="Externa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36.png"/><Relationship Id="rId5" Type="http://schemas.openxmlformats.org/officeDocument/2006/relationships/image" Target="../media/image1.tiff"/><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7.jpe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2.png"/><Relationship Id="rId5" Type="http://schemas.openxmlformats.org/officeDocument/2006/relationships/image" Target="../media/image1.tiff"/><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8.jpeg"/><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2.png"/><Relationship Id="rId5" Type="http://schemas.openxmlformats.org/officeDocument/2006/relationships/image" Target="../media/image1.tiff"/><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9.jpeg"/><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image" Target="../media/image2.png"/><Relationship Id="rId5" Type="http://schemas.openxmlformats.org/officeDocument/2006/relationships/image" Target="../media/image1.tiff"/><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40.tiff"/><Relationship Id="rId5" Type="http://schemas.openxmlformats.org/officeDocument/2006/relationships/image" Target="../media/image1.tiff"/><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image" Target="../media/image1.tiff"/><Relationship Id="rId5" Type="http://schemas.openxmlformats.org/officeDocument/2006/relationships/image" Target="../media/image41.png"/><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2.jpg"/><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image" Target="../media/image34.png"/><Relationship Id="rId5" Type="http://schemas.openxmlformats.org/officeDocument/2006/relationships/image" Target="../media/image19.png"/><Relationship Id="rId4"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8" Type="http://schemas.openxmlformats.org/officeDocument/2006/relationships/image" Target="../media/image19.png"/><Relationship Id="rId3" Type="http://schemas.microsoft.com/office/2007/relationships/media" Target="../media/media47.mp4"/><Relationship Id="rId7" Type="http://schemas.openxmlformats.org/officeDocument/2006/relationships/notesSlide" Target="../notesSlides/notesSlide41.xml"/><Relationship Id="rId2" Type="http://schemas.openxmlformats.org/officeDocument/2006/relationships/video" Target="NULL" TargetMode="External"/><Relationship Id="rId1" Type="http://schemas.openxmlformats.org/officeDocument/2006/relationships/tags" Target="../tags/tag18.xml"/><Relationship Id="rId6" Type="http://schemas.openxmlformats.org/officeDocument/2006/relationships/slideLayout" Target="../slideLayouts/slideLayout2.xml"/><Relationship Id="rId5" Type="http://schemas.openxmlformats.org/officeDocument/2006/relationships/audio" Target="../media/media48.m4a"/><Relationship Id="rId10" Type="http://schemas.openxmlformats.org/officeDocument/2006/relationships/image" Target="../media/image34.png"/><Relationship Id="rId4" Type="http://schemas.microsoft.com/office/2007/relationships/media" Target="../media/media48.m4a"/><Relationship Id="rId9" Type="http://schemas.openxmlformats.org/officeDocument/2006/relationships/image" Target="../media/image43.png"/></Relationships>
</file>

<file path=ppt/slides/_rels/slide42.xml.rels><?xml version="1.0" encoding="UTF-8" standalone="yes"?>
<Relationships xmlns="http://schemas.openxmlformats.org/package/2006/relationships"><Relationship Id="rId8" Type="http://schemas.microsoft.com/office/2007/relationships/media" Target="../media/media52.mov"/><Relationship Id="rId13" Type="http://schemas.openxmlformats.org/officeDocument/2006/relationships/image" Target="../media/image1.tiff"/><Relationship Id="rId3" Type="http://schemas.openxmlformats.org/officeDocument/2006/relationships/audio" Target="../media/media49.wav"/><Relationship Id="rId7" Type="http://schemas.microsoft.com/office/2007/relationships/media" Target="../media/media51.mov"/><Relationship Id="rId12" Type="http://schemas.openxmlformats.org/officeDocument/2006/relationships/image" Target="../media/image17.png"/><Relationship Id="rId2" Type="http://schemas.microsoft.com/office/2007/relationships/media" Target="../media/media49.wav"/><Relationship Id="rId16" Type="http://schemas.openxmlformats.org/officeDocument/2006/relationships/image" Target="../media/image46.png"/><Relationship Id="rId1" Type="http://schemas.openxmlformats.org/officeDocument/2006/relationships/tags" Target="../tags/tag19.xml"/><Relationship Id="rId6" Type="http://schemas.openxmlformats.org/officeDocument/2006/relationships/video" Target="NULL" TargetMode="External"/><Relationship Id="rId11" Type="http://schemas.openxmlformats.org/officeDocument/2006/relationships/image" Target="../media/image44.png"/><Relationship Id="rId5" Type="http://schemas.openxmlformats.org/officeDocument/2006/relationships/audio" Target="../media/media50.m4a"/><Relationship Id="rId15" Type="http://schemas.openxmlformats.org/officeDocument/2006/relationships/image" Target="../media/image45.png"/><Relationship Id="rId10" Type="http://schemas.openxmlformats.org/officeDocument/2006/relationships/notesSlide" Target="../notesSlides/notesSlide42.xml"/><Relationship Id="rId4" Type="http://schemas.microsoft.com/office/2007/relationships/media" Target="../media/media50.m4a"/><Relationship Id="rId9" Type="http://schemas.openxmlformats.org/officeDocument/2006/relationships/slideLayout" Target="../slideLayouts/slideLayout2.xml"/><Relationship Id="rId14" Type="http://schemas.openxmlformats.org/officeDocument/2006/relationships/image" Target="../media/image2.png"/></Relationships>
</file>

<file path=ppt/slides/_rels/slide43.xml.rels><?xml version="1.0" encoding="UTF-8" standalone="yes"?>
<Relationships xmlns="http://schemas.openxmlformats.org/package/2006/relationships"><Relationship Id="rId8" Type="http://schemas.microsoft.com/office/2007/relationships/media" Target="../media/media56.mov"/><Relationship Id="rId13" Type="http://schemas.openxmlformats.org/officeDocument/2006/relationships/image" Target="../media/image1.tiff"/><Relationship Id="rId3" Type="http://schemas.microsoft.com/office/2007/relationships/media" Target="../media/media53.mp3"/><Relationship Id="rId7" Type="http://schemas.microsoft.com/office/2007/relationships/media" Target="../media/media55.mov"/><Relationship Id="rId12" Type="http://schemas.openxmlformats.org/officeDocument/2006/relationships/image" Target="../media/image17.png"/><Relationship Id="rId2" Type="http://schemas.openxmlformats.org/officeDocument/2006/relationships/audio" Target="NULL" TargetMode="External"/><Relationship Id="rId16" Type="http://schemas.openxmlformats.org/officeDocument/2006/relationships/image" Target="../media/image49.png"/><Relationship Id="rId1" Type="http://schemas.openxmlformats.org/officeDocument/2006/relationships/tags" Target="../tags/tag20.xml"/><Relationship Id="rId6" Type="http://schemas.openxmlformats.org/officeDocument/2006/relationships/video" Target="NULL" TargetMode="External"/><Relationship Id="rId11" Type="http://schemas.openxmlformats.org/officeDocument/2006/relationships/image" Target="../media/image47.png"/><Relationship Id="rId5" Type="http://schemas.openxmlformats.org/officeDocument/2006/relationships/audio" Target="../media/media54.m4a"/><Relationship Id="rId15" Type="http://schemas.openxmlformats.org/officeDocument/2006/relationships/image" Target="../media/image48.png"/><Relationship Id="rId10" Type="http://schemas.openxmlformats.org/officeDocument/2006/relationships/notesSlide" Target="../notesSlides/notesSlide43.xml"/><Relationship Id="rId4" Type="http://schemas.microsoft.com/office/2007/relationships/media" Target="../media/media54.m4a"/><Relationship Id="rId9" Type="http://schemas.openxmlformats.org/officeDocument/2006/relationships/slideLayout" Target="../slideLayouts/slideLayout2.xml"/><Relationship Id="rId14" Type="http://schemas.openxmlformats.org/officeDocument/2006/relationships/image" Target="../media/image34.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4.png"/><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image" Target="../media/image50.jpg"/><Relationship Id="rId5" Type="http://schemas.openxmlformats.org/officeDocument/2006/relationships/image" Target="../media/image19.png"/><Relationship Id="rId4"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4.png"/><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image" Target="../media/image1.tiff"/><Relationship Id="rId5" Type="http://schemas.openxmlformats.org/officeDocument/2006/relationships/image" Target="../media/image51.png"/><Relationship Id="rId4"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audio" Target="../media/media59.m4a"/><Relationship Id="rId7" Type="http://schemas.openxmlformats.org/officeDocument/2006/relationships/image" Target="../media/image53.png"/><Relationship Id="rId2" Type="http://schemas.microsoft.com/office/2007/relationships/media" Target="../media/media59.m4a"/><Relationship Id="rId1" Type="http://schemas.openxmlformats.org/officeDocument/2006/relationships/tags" Target="../tags/tag21.xml"/><Relationship Id="rId6" Type="http://schemas.openxmlformats.org/officeDocument/2006/relationships/image" Target="../media/image52.png"/><Relationship Id="rId5" Type="http://schemas.openxmlformats.org/officeDocument/2006/relationships/notesSlide" Target="../notesSlides/notesSlide46.xml"/><Relationship Id="rId10" Type="http://schemas.openxmlformats.org/officeDocument/2006/relationships/image" Target="../media/image2.png"/><Relationship Id="rId4" Type="http://schemas.openxmlformats.org/officeDocument/2006/relationships/slideLayout" Target="../slideLayouts/slideLayout2.xml"/><Relationship Id="rId9" Type="http://schemas.openxmlformats.org/officeDocument/2006/relationships/image" Target="../media/image1.tiff"/></Relationships>
</file>

<file path=ppt/slides/_rels/slide47.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audio" Target="../media/media60.m4a"/><Relationship Id="rId7" Type="http://schemas.openxmlformats.org/officeDocument/2006/relationships/image" Target="../media/image56.png"/><Relationship Id="rId2" Type="http://schemas.microsoft.com/office/2007/relationships/media" Target="../media/media60.m4a"/><Relationship Id="rId1" Type="http://schemas.openxmlformats.org/officeDocument/2006/relationships/tags" Target="../tags/tag22.xml"/><Relationship Id="rId6" Type="http://schemas.openxmlformats.org/officeDocument/2006/relationships/image" Target="../media/image55.png"/><Relationship Id="rId5" Type="http://schemas.openxmlformats.org/officeDocument/2006/relationships/notesSlide" Target="../notesSlides/notesSlide47.xml"/><Relationship Id="rId10" Type="http://schemas.openxmlformats.org/officeDocument/2006/relationships/image" Target="../media/image2.png"/><Relationship Id="rId4" Type="http://schemas.openxmlformats.org/officeDocument/2006/relationships/slideLayout" Target="../slideLayouts/slideLayout2.xml"/><Relationship Id="rId9" Type="http://schemas.openxmlformats.org/officeDocument/2006/relationships/image" Target="../media/image1.tiff"/></Relationships>
</file>

<file path=ppt/slides/_rels/slide48.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audio" Target="../media/media61.m4a"/><Relationship Id="rId7" Type="http://schemas.openxmlformats.org/officeDocument/2006/relationships/image" Target="../media/image58.png"/><Relationship Id="rId2" Type="http://schemas.microsoft.com/office/2007/relationships/media" Target="../media/media61.m4a"/><Relationship Id="rId1" Type="http://schemas.openxmlformats.org/officeDocument/2006/relationships/tags" Target="../tags/tag23.xml"/><Relationship Id="rId6" Type="http://schemas.openxmlformats.org/officeDocument/2006/relationships/image" Target="../media/image57.png"/><Relationship Id="rId5" Type="http://schemas.openxmlformats.org/officeDocument/2006/relationships/notesSlide" Target="../notesSlides/notesSlide48.xml"/><Relationship Id="rId10" Type="http://schemas.openxmlformats.org/officeDocument/2006/relationships/image" Target="../media/image2.png"/><Relationship Id="rId4" Type="http://schemas.openxmlformats.org/officeDocument/2006/relationships/slideLayout" Target="../slideLayouts/slideLayout2.xml"/><Relationship Id="rId9" Type="http://schemas.openxmlformats.org/officeDocument/2006/relationships/image" Target="../media/image1.tiff"/></Relationships>
</file>

<file path=ppt/slides/_rels/slide49.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audio" Target="../media/media62.m4a"/><Relationship Id="rId7" Type="http://schemas.openxmlformats.org/officeDocument/2006/relationships/image" Target="../media/image60.png"/><Relationship Id="rId2" Type="http://schemas.microsoft.com/office/2007/relationships/media" Target="../media/media62.m4a"/><Relationship Id="rId1" Type="http://schemas.openxmlformats.org/officeDocument/2006/relationships/tags" Target="../tags/tag24.xml"/><Relationship Id="rId6" Type="http://schemas.openxmlformats.org/officeDocument/2006/relationships/image" Target="../media/image52.png"/><Relationship Id="rId5" Type="http://schemas.openxmlformats.org/officeDocument/2006/relationships/notesSlide" Target="../notesSlides/notesSlide49.xml"/><Relationship Id="rId10" Type="http://schemas.openxmlformats.org/officeDocument/2006/relationships/image" Target="../media/image2.png"/><Relationship Id="rId4" Type="http://schemas.openxmlformats.org/officeDocument/2006/relationships/slideLayout" Target="../slideLayouts/slideLayout2.xml"/><Relationship Id="rId9" Type="http://schemas.openxmlformats.org/officeDocument/2006/relationships/image" Target="../media/image1.tiff"/></Relationships>
</file>

<file path=ppt/slides/_rels/slide50.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audio" Target="../media/media63.m4a"/><Relationship Id="rId7" Type="http://schemas.openxmlformats.org/officeDocument/2006/relationships/image" Target="../media/image63.png"/><Relationship Id="rId2" Type="http://schemas.microsoft.com/office/2007/relationships/media" Target="../media/media63.m4a"/><Relationship Id="rId1" Type="http://schemas.openxmlformats.org/officeDocument/2006/relationships/tags" Target="../tags/tag25.xml"/><Relationship Id="rId6" Type="http://schemas.openxmlformats.org/officeDocument/2006/relationships/image" Target="../media/image62.png"/><Relationship Id="rId5" Type="http://schemas.openxmlformats.org/officeDocument/2006/relationships/notesSlide" Target="../notesSlides/notesSlide50.xml"/><Relationship Id="rId10" Type="http://schemas.openxmlformats.org/officeDocument/2006/relationships/image" Target="../media/image2.png"/><Relationship Id="rId4" Type="http://schemas.openxmlformats.org/officeDocument/2006/relationships/slideLayout" Target="../slideLayouts/slideLayout6.xml"/><Relationship Id="rId9" Type="http://schemas.openxmlformats.org/officeDocument/2006/relationships/image" Target="../media/image1.tiff"/></Relationships>
</file>

<file path=ppt/slides/_rels/slide51.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audio" Target="../media/media64.m4a"/><Relationship Id="rId7" Type="http://schemas.openxmlformats.org/officeDocument/2006/relationships/image" Target="../media/image65.png"/><Relationship Id="rId2" Type="http://schemas.microsoft.com/office/2007/relationships/media" Target="../media/media64.m4a"/><Relationship Id="rId1" Type="http://schemas.openxmlformats.org/officeDocument/2006/relationships/tags" Target="../tags/tag26.xml"/><Relationship Id="rId6" Type="http://schemas.openxmlformats.org/officeDocument/2006/relationships/image" Target="../media/image57.png"/><Relationship Id="rId5" Type="http://schemas.openxmlformats.org/officeDocument/2006/relationships/notesSlide" Target="../notesSlides/notesSlide51.xml"/><Relationship Id="rId10" Type="http://schemas.openxmlformats.org/officeDocument/2006/relationships/image" Target="../media/image2.png"/><Relationship Id="rId4" Type="http://schemas.openxmlformats.org/officeDocument/2006/relationships/slideLayout" Target="../slideLayouts/slideLayout6.xml"/><Relationship Id="rId9" Type="http://schemas.openxmlformats.org/officeDocument/2006/relationships/image" Target="../media/image1.tiff"/></Relationships>
</file>

<file path=ppt/slides/_rels/slide52.xml.rels><?xml version="1.0" encoding="UTF-8" standalone="yes"?>
<Relationships xmlns="http://schemas.openxmlformats.org/package/2006/relationships"><Relationship Id="rId8" Type="http://schemas.openxmlformats.org/officeDocument/2006/relationships/image" Target="../media/image1.tiff"/><Relationship Id="rId3" Type="http://schemas.openxmlformats.org/officeDocument/2006/relationships/audio" Target="../media/media65.m4a"/><Relationship Id="rId7" Type="http://schemas.openxmlformats.org/officeDocument/2006/relationships/image" Target="../media/image68.jpeg"/><Relationship Id="rId2" Type="http://schemas.microsoft.com/office/2007/relationships/media" Target="../media/media65.m4a"/><Relationship Id="rId1" Type="http://schemas.openxmlformats.org/officeDocument/2006/relationships/tags" Target="../tags/tag27.xml"/><Relationship Id="rId6" Type="http://schemas.openxmlformats.org/officeDocument/2006/relationships/image" Target="../media/image67.jpeg"/><Relationship Id="rId5" Type="http://schemas.openxmlformats.org/officeDocument/2006/relationships/notesSlide" Target="../notesSlides/notesSlide52.xml"/><Relationship Id="rId10" Type="http://schemas.openxmlformats.org/officeDocument/2006/relationships/image" Target="../media/image2.png"/><Relationship Id="rId4" Type="http://schemas.openxmlformats.org/officeDocument/2006/relationships/slideLayout" Target="../slideLayouts/slideLayout6.xml"/><Relationship Id="rId9" Type="http://schemas.openxmlformats.org/officeDocument/2006/relationships/image" Target="../media/image69.jpe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70.jpeg"/><Relationship Id="rId2" Type="http://schemas.openxmlformats.org/officeDocument/2006/relationships/audio" Target="../media/media66.m4a"/><Relationship Id="rId1" Type="http://schemas.microsoft.com/office/2007/relationships/media" Target="../media/media66.m4a"/><Relationship Id="rId6" Type="http://schemas.openxmlformats.org/officeDocument/2006/relationships/image" Target="../media/image34.png"/><Relationship Id="rId5" Type="http://schemas.openxmlformats.org/officeDocument/2006/relationships/image" Target="../media/image1.tiff"/><Relationship Id="rId4"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slideLayout" Target="../slideLayouts/slideLayout2.xml"/><Relationship Id="rId7" Type="http://schemas.openxmlformats.org/officeDocument/2006/relationships/image" Target="../media/image71.png"/><Relationship Id="rId2" Type="http://schemas.openxmlformats.org/officeDocument/2006/relationships/audio" Target="../media/media67.m4a"/><Relationship Id="rId1" Type="http://schemas.microsoft.com/office/2007/relationships/media" Target="../media/media67.m4a"/><Relationship Id="rId6" Type="http://schemas.openxmlformats.org/officeDocument/2006/relationships/image" Target="../media/image2.png"/><Relationship Id="rId5" Type="http://schemas.openxmlformats.org/officeDocument/2006/relationships/image" Target="../media/image1.tiff"/><Relationship Id="rId4" Type="http://schemas.openxmlformats.org/officeDocument/2006/relationships/notesSlide" Target="../notesSlides/notesSlide54.xml"/><Relationship Id="rId9" Type="http://schemas.openxmlformats.org/officeDocument/2006/relationships/image" Target="../media/image73.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microsoft.com/office/2007/relationships/media" Target="../media/media68.m4a"/><Relationship Id="rId1" Type="http://schemas.openxmlformats.org/officeDocument/2006/relationships/audio" Target="NULL" TargetMode="External"/><Relationship Id="rId6" Type="http://schemas.openxmlformats.org/officeDocument/2006/relationships/image" Target="../media/image1.tiff"/><Relationship Id="rId5" Type="http://schemas.openxmlformats.org/officeDocument/2006/relationships/image" Target="../media/image74.png"/><Relationship Id="rId4"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slideLayout" Target="../slideLayouts/slideLayout4.xml"/><Relationship Id="rId7" Type="http://schemas.openxmlformats.org/officeDocument/2006/relationships/image" Target="../media/image75.jpg"/><Relationship Id="rId2" Type="http://schemas.openxmlformats.org/officeDocument/2006/relationships/audio" Target="../media/media69.m4a"/><Relationship Id="rId1" Type="http://schemas.microsoft.com/office/2007/relationships/media" Target="../media/media69.m4a"/><Relationship Id="rId6" Type="http://schemas.openxmlformats.org/officeDocument/2006/relationships/image" Target="../media/image19.png"/><Relationship Id="rId5" Type="http://schemas.openxmlformats.org/officeDocument/2006/relationships/image" Target="../media/image74.png"/><Relationship Id="rId4" Type="http://schemas.openxmlformats.org/officeDocument/2006/relationships/notesSlide" Target="../notesSlides/notesSlide56.xml"/><Relationship Id="rId9" Type="http://schemas.openxmlformats.org/officeDocument/2006/relationships/image" Target="../media/image34.png"/></Relationships>
</file>

<file path=ppt/slides/_rels/slide57.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slideLayout" Target="../slideLayouts/slideLayout4.xml"/><Relationship Id="rId7" Type="http://schemas.openxmlformats.org/officeDocument/2006/relationships/image" Target="../media/image77.png"/><Relationship Id="rId2" Type="http://schemas.openxmlformats.org/officeDocument/2006/relationships/audio" Target="../media/media70.m4a"/><Relationship Id="rId1" Type="http://schemas.microsoft.com/office/2007/relationships/media" Target="../media/media70.m4a"/><Relationship Id="rId6" Type="http://schemas.openxmlformats.org/officeDocument/2006/relationships/image" Target="../media/image19.png"/><Relationship Id="rId5" Type="http://schemas.openxmlformats.org/officeDocument/2006/relationships/image" Target="../media/image74.png"/><Relationship Id="rId4"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video" Target="../media/media71.mp4"/><Relationship Id="rId7" Type="http://schemas.openxmlformats.org/officeDocument/2006/relationships/notesSlide" Target="../notesSlides/notesSlide58.xml"/><Relationship Id="rId2" Type="http://schemas.microsoft.com/office/2007/relationships/media" Target="../media/media71.mp4"/><Relationship Id="rId1" Type="http://schemas.openxmlformats.org/officeDocument/2006/relationships/tags" Target="../tags/tag28.xml"/><Relationship Id="rId6" Type="http://schemas.openxmlformats.org/officeDocument/2006/relationships/slideLayout" Target="../slideLayouts/slideLayout4.xml"/><Relationship Id="rId11" Type="http://schemas.openxmlformats.org/officeDocument/2006/relationships/image" Target="../media/image34.png"/><Relationship Id="rId5" Type="http://schemas.openxmlformats.org/officeDocument/2006/relationships/audio" Target="../media/media72.m4a"/><Relationship Id="rId10" Type="http://schemas.openxmlformats.org/officeDocument/2006/relationships/image" Target="../media/image78.png"/><Relationship Id="rId4" Type="http://schemas.microsoft.com/office/2007/relationships/media" Target="../media/media72.m4a"/><Relationship Id="rId9" Type="http://schemas.openxmlformats.org/officeDocument/2006/relationships/image" Target="../media/image19.png"/></Relationships>
</file>

<file path=ppt/slides/_rels/slide5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image" Target="../media/image80.jpg"/><Relationship Id="rId2" Type="http://schemas.openxmlformats.org/officeDocument/2006/relationships/audio" Target="../media/media73.m4a"/><Relationship Id="rId1" Type="http://schemas.microsoft.com/office/2007/relationships/media" Target="../media/media73.m4a"/><Relationship Id="rId6" Type="http://schemas.openxmlformats.org/officeDocument/2006/relationships/image" Target="../media/image79.jpg"/><Relationship Id="rId5" Type="http://schemas.openxmlformats.org/officeDocument/2006/relationships/image" Target="../media/image1.tiff"/><Relationship Id="rId4" Type="http://schemas.openxmlformats.org/officeDocument/2006/relationships/notesSlide" Target="../notesSlides/notesSlide59.xml"/><Relationship Id="rId9" Type="http://schemas.openxmlformats.org/officeDocument/2006/relationships/image" Target="../media/image81.jpg"/></Relationships>
</file>

<file path=ppt/slides/_rels/slide60.xml.rels><?xml version="1.0" encoding="UTF-8" standalone="yes"?>
<Relationships xmlns="http://schemas.openxmlformats.org/package/2006/relationships"><Relationship Id="rId8" Type="http://schemas.openxmlformats.org/officeDocument/2006/relationships/image" Target="../media/image84.jpg"/><Relationship Id="rId3" Type="http://schemas.openxmlformats.org/officeDocument/2006/relationships/slideLayout" Target="../slideLayouts/slideLayout2.xml"/><Relationship Id="rId7" Type="http://schemas.openxmlformats.org/officeDocument/2006/relationships/image" Target="../media/image83.png"/><Relationship Id="rId2" Type="http://schemas.openxmlformats.org/officeDocument/2006/relationships/audio" Target="../media/media74.m4a"/><Relationship Id="rId1" Type="http://schemas.microsoft.com/office/2007/relationships/media" Target="../media/media74.m4a"/><Relationship Id="rId6" Type="http://schemas.openxmlformats.org/officeDocument/2006/relationships/image" Target="../media/image82.png"/><Relationship Id="rId5" Type="http://schemas.openxmlformats.org/officeDocument/2006/relationships/image" Target="../media/image1.tiff"/><Relationship Id="rId4" Type="http://schemas.openxmlformats.org/officeDocument/2006/relationships/notesSlide" Target="../notesSlides/notesSlide60.xml"/><Relationship Id="rId9" Type="http://schemas.openxmlformats.org/officeDocument/2006/relationships/image" Target="../media/image2.png"/></Relationships>
</file>

<file path=ppt/slides/_rels/slide61.xml.rels><?xml version="1.0" encoding="UTF-8" standalone="yes"?>
<Relationships xmlns="http://schemas.openxmlformats.org/package/2006/relationships"><Relationship Id="rId8" Type="http://schemas.openxmlformats.org/officeDocument/2006/relationships/image" Target="../media/image1.tiff"/><Relationship Id="rId3" Type="http://schemas.openxmlformats.org/officeDocument/2006/relationships/slideLayout" Target="../slideLayouts/slideLayout6.xml"/><Relationship Id="rId7" Type="http://schemas.openxmlformats.org/officeDocument/2006/relationships/image" Target="../media/image86.png"/><Relationship Id="rId2" Type="http://schemas.openxmlformats.org/officeDocument/2006/relationships/audio" Target="../media/media75.m4a"/><Relationship Id="rId1" Type="http://schemas.microsoft.com/office/2007/relationships/media" Target="../media/media75.m4a"/><Relationship Id="rId6" Type="http://schemas.openxmlformats.org/officeDocument/2006/relationships/image" Target="../media/image85.png"/><Relationship Id="rId5" Type="http://schemas.openxmlformats.org/officeDocument/2006/relationships/image" Target="../media/image82.png"/><Relationship Id="rId4" Type="http://schemas.openxmlformats.org/officeDocument/2006/relationships/notesSlide" Target="../notesSlides/notesSlide61.xml"/><Relationship Id="rId9" Type="http://schemas.openxmlformats.org/officeDocument/2006/relationships/image" Target="../media/image2.png"/></Relationships>
</file>

<file path=ppt/slides/_rels/slide6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image" Target="../media/image87.tiff"/><Relationship Id="rId2" Type="http://schemas.openxmlformats.org/officeDocument/2006/relationships/audio" Target="../media/media76.m4a"/><Relationship Id="rId1" Type="http://schemas.microsoft.com/office/2007/relationships/media" Target="../media/media76.m4a"/><Relationship Id="rId6" Type="http://schemas.openxmlformats.org/officeDocument/2006/relationships/image" Target="../media/image1.tiff"/><Relationship Id="rId5" Type="http://schemas.openxmlformats.org/officeDocument/2006/relationships/image" Target="../media/image82.png"/><Relationship Id="rId4" Type="http://schemas.openxmlformats.org/officeDocument/2006/relationships/notesSlide" Target="../notesSlides/notesSlide62.xml"/></Relationships>
</file>

<file path=ppt/slides/_rels/slide6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89.jpeg"/><Relationship Id="rId2" Type="http://schemas.openxmlformats.org/officeDocument/2006/relationships/audio" Target="../media/media77.m4a"/><Relationship Id="rId1" Type="http://schemas.microsoft.com/office/2007/relationships/media" Target="../media/media77.m4a"/><Relationship Id="rId6" Type="http://schemas.openxmlformats.org/officeDocument/2006/relationships/image" Target="../media/image1.tiff"/><Relationship Id="rId5" Type="http://schemas.openxmlformats.org/officeDocument/2006/relationships/image" Target="../media/image88.jpg"/><Relationship Id="rId4" Type="http://schemas.openxmlformats.org/officeDocument/2006/relationships/notesSlide" Target="../notesSlides/notesSlide63.xml"/></Relationships>
</file>

<file path=ppt/slides/_rels/slide6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image" Target="../media/image90.png"/><Relationship Id="rId2" Type="http://schemas.openxmlformats.org/officeDocument/2006/relationships/audio" Target="../media/media78.m4a"/><Relationship Id="rId1" Type="http://schemas.microsoft.com/office/2007/relationships/media" Target="../media/media78.m4a"/><Relationship Id="rId6" Type="http://schemas.openxmlformats.org/officeDocument/2006/relationships/image" Target="../media/image1.tiff"/><Relationship Id="rId5" Type="http://schemas.openxmlformats.org/officeDocument/2006/relationships/image" Target="../media/image83.png"/><Relationship Id="rId4" Type="http://schemas.openxmlformats.org/officeDocument/2006/relationships/notesSlide" Target="../notesSlides/notesSlide64.xml"/></Relationships>
</file>

<file path=ppt/slides/_rels/slide65.xml.rels><?xml version="1.0" encoding="UTF-8" standalone="yes"?>
<Relationships xmlns="http://schemas.openxmlformats.org/package/2006/relationships"><Relationship Id="rId8" Type="http://schemas.openxmlformats.org/officeDocument/2006/relationships/image" Target="../media/image93.jpeg"/><Relationship Id="rId3" Type="http://schemas.openxmlformats.org/officeDocument/2006/relationships/slideLayout" Target="../slideLayouts/slideLayout6.xml"/><Relationship Id="rId7" Type="http://schemas.openxmlformats.org/officeDocument/2006/relationships/image" Target="../media/image92.jpeg"/><Relationship Id="rId2" Type="http://schemas.openxmlformats.org/officeDocument/2006/relationships/audio" Target="../media/media79.m4a"/><Relationship Id="rId1" Type="http://schemas.microsoft.com/office/2007/relationships/media" Target="../media/media79.m4a"/><Relationship Id="rId6" Type="http://schemas.openxmlformats.org/officeDocument/2006/relationships/image" Target="../media/image91.jpg"/><Relationship Id="rId5" Type="http://schemas.openxmlformats.org/officeDocument/2006/relationships/image" Target="../media/image19.png"/><Relationship Id="rId4" Type="http://schemas.openxmlformats.org/officeDocument/2006/relationships/notesSlide" Target="../notesSlides/notesSlide65.xml"/><Relationship Id="rId9" Type="http://schemas.openxmlformats.org/officeDocument/2006/relationships/image" Target="../media/image2.png"/></Relationships>
</file>

<file path=ppt/slides/_rels/slide66.xml.rels><?xml version="1.0" encoding="UTF-8" standalone="yes"?>
<Relationships xmlns="http://schemas.openxmlformats.org/package/2006/relationships"><Relationship Id="rId8" Type="http://schemas.openxmlformats.org/officeDocument/2006/relationships/image" Target="../media/image95.jpeg"/><Relationship Id="rId3" Type="http://schemas.openxmlformats.org/officeDocument/2006/relationships/audio" Target="../media/media80.m4a"/><Relationship Id="rId7" Type="http://schemas.openxmlformats.org/officeDocument/2006/relationships/image" Target="../media/image94.jpg"/><Relationship Id="rId2" Type="http://schemas.microsoft.com/office/2007/relationships/media" Target="../media/media80.m4a"/><Relationship Id="rId1" Type="http://schemas.openxmlformats.org/officeDocument/2006/relationships/tags" Target="../tags/tag29.xml"/><Relationship Id="rId6" Type="http://schemas.openxmlformats.org/officeDocument/2006/relationships/image" Target="../media/image19.png"/><Relationship Id="rId5" Type="http://schemas.openxmlformats.org/officeDocument/2006/relationships/notesSlide" Target="../notesSlides/notesSlide66.xml"/><Relationship Id="rId10" Type="http://schemas.openxmlformats.org/officeDocument/2006/relationships/image" Target="../media/image2.png"/><Relationship Id="rId4" Type="http://schemas.openxmlformats.org/officeDocument/2006/relationships/slideLayout" Target="../slideLayouts/slideLayout6.xml"/><Relationship Id="rId9" Type="http://schemas.openxmlformats.org/officeDocument/2006/relationships/image" Target="../media/image96.jpeg"/></Relationships>
</file>

<file path=ppt/slides/_rels/slide67.xml.rels><?xml version="1.0" encoding="UTF-8" standalone="yes"?>
<Relationships xmlns="http://schemas.openxmlformats.org/package/2006/relationships"><Relationship Id="rId3" Type="http://schemas.openxmlformats.org/officeDocument/2006/relationships/audio" Target="../media/media81.m4a"/><Relationship Id="rId7" Type="http://schemas.openxmlformats.org/officeDocument/2006/relationships/image" Target="../media/image2.png"/><Relationship Id="rId2" Type="http://schemas.microsoft.com/office/2007/relationships/media" Target="../media/media81.m4a"/><Relationship Id="rId1" Type="http://schemas.openxmlformats.org/officeDocument/2006/relationships/tags" Target="../tags/tag30.xml"/><Relationship Id="rId6" Type="http://schemas.openxmlformats.org/officeDocument/2006/relationships/image" Target="../media/image1.tiff"/><Relationship Id="rId5" Type="http://schemas.openxmlformats.org/officeDocument/2006/relationships/notesSlide" Target="../notesSlides/notesSlide67.xml"/><Relationship Id="rId4"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82.m4a"/><Relationship Id="rId7" Type="http://schemas.openxmlformats.org/officeDocument/2006/relationships/image" Target="../media/image97.tiff"/><Relationship Id="rId2" Type="http://schemas.microsoft.com/office/2007/relationships/media" Target="../media/media82.m4a"/><Relationship Id="rId1" Type="http://schemas.openxmlformats.org/officeDocument/2006/relationships/tags" Target="../tags/tag31.xml"/><Relationship Id="rId6" Type="http://schemas.openxmlformats.org/officeDocument/2006/relationships/image" Target="../media/image1.tiff"/><Relationship Id="rId5" Type="http://schemas.openxmlformats.org/officeDocument/2006/relationships/notesSlide" Target="../notesSlides/notesSlide68.xml"/><Relationship Id="rId4"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image" Target="../media/image98.png"/><Relationship Id="rId2" Type="http://schemas.openxmlformats.org/officeDocument/2006/relationships/audio" Target="../media/media83.m4a"/><Relationship Id="rId1" Type="http://schemas.microsoft.com/office/2007/relationships/media" Target="../media/media83.m4a"/><Relationship Id="rId6" Type="http://schemas.openxmlformats.org/officeDocument/2006/relationships/image" Target="../media/image87.tiff"/><Relationship Id="rId5" Type="http://schemas.openxmlformats.org/officeDocument/2006/relationships/image" Target="../media/image1.tiff"/><Relationship Id="rId4" Type="http://schemas.openxmlformats.org/officeDocument/2006/relationships/notesSlide" Target="../notesSlides/notesSlide69.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4.m4a"/><Relationship Id="rId1" Type="http://schemas.microsoft.com/office/2007/relationships/media" Target="../media/media84.m4a"/><Relationship Id="rId6" Type="http://schemas.openxmlformats.org/officeDocument/2006/relationships/image" Target="../media/image34.png"/><Relationship Id="rId5" Type="http://schemas.openxmlformats.org/officeDocument/2006/relationships/image" Target="../media/image19.png"/><Relationship Id="rId4" Type="http://schemas.openxmlformats.org/officeDocument/2006/relationships/notesSlide" Target="../notesSlides/notesSlide70.xml"/></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5.m4a"/><Relationship Id="rId1" Type="http://schemas.microsoft.com/office/2007/relationships/media" Target="../media/media85.m4a"/><Relationship Id="rId6" Type="http://schemas.openxmlformats.org/officeDocument/2006/relationships/image" Target="../media/image34.png"/><Relationship Id="rId5" Type="http://schemas.openxmlformats.org/officeDocument/2006/relationships/image" Target="../media/image19.png"/><Relationship Id="rId4" Type="http://schemas.openxmlformats.org/officeDocument/2006/relationships/notesSlide" Target="../notesSlides/notesSlide71.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6.m4a"/><Relationship Id="rId1" Type="http://schemas.microsoft.com/office/2007/relationships/media" Target="../media/media86.m4a"/><Relationship Id="rId6" Type="http://schemas.openxmlformats.org/officeDocument/2006/relationships/image" Target="../media/image34.png"/><Relationship Id="rId5" Type="http://schemas.openxmlformats.org/officeDocument/2006/relationships/image" Target="../media/image19.png"/><Relationship Id="rId4" Type="http://schemas.openxmlformats.org/officeDocument/2006/relationships/notesSlide" Target="../notesSlides/notesSlide72.xml"/></Relationships>
</file>

<file path=ppt/slides/_rels/slide73.xml.rels><?xml version="1.0" encoding="UTF-8" standalone="yes"?>
<Relationships xmlns="http://schemas.openxmlformats.org/package/2006/relationships"><Relationship Id="rId3" Type="http://schemas.openxmlformats.org/officeDocument/2006/relationships/audio" Target="../media/media87.m4a"/><Relationship Id="rId7" Type="http://schemas.openxmlformats.org/officeDocument/2006/relationships/image" Target="../media/image2.png"/><Relationship Id="rId2" Type="http://schemas.microsoft.com/office/2007/relationships/media" Target="../media/media87.m4a"/><Relationship Id="rId1" Type="http://schemas.openxmlformats.org/officeDocument/2006/relationships/tags" Target="../tags/tag32.xml"/><Relationship Id="rId6" Type="http://schemas.openxmlformats.org/officeDocument/2006/relationships/image" Target="../media/image19.png"/><Relationship Id="rId5" Type="http://schemas.openxmlformats.org/officeDocument/2006/relationships/notesSlide" Target="../notesSlides/notesSlide73.xml"/><Relationship Id="rId4"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8" Type="http://schemas.openxmlformats.org/officeDocument/2006/relationships/image" Target="../media/image100.jpg"/><Relationship Id="rId3" Type="http://schemas.openxmlformats.org/officeDocument/2006/relationships/slideLayout" Target="../slideLayouts/slideLayout4.xml"/><Relationship Id="rId7" Type="http://schemas.openxmlformats.org/officeDocument/2006/relationships/image" Target="../media/image99.jpeg"/><Relationship Id="rId2" Type="http://schemas.openxmlformats.org/officeDocument/2006/relationships/audio" Target="../media/media88.m4a"/><Relationship Id="rId1" Type="http://schemas.microsoft.com/office/2007/relationships/media" Target="../media/media88.m4a"/><Relationship Id="rId6" Type="http://schemas.openxmlformats.org/officeDocument/2006/relationships/image" Target="../media/image19.png"/><Relationship Id="rId5" Type="http://schemas.openxmlformats.org/officeDocument/2006/relationships/image" Target="../media/image57.png"/><Relationship Id="rId4" Type="http://schemas.openxmlformats.org/officeDocument/2006/relationships/notesSlide" Target="../notesSlides/notesSlide74.xml"/><Relationship Id="rId9" Type="http://schemas.openxmlformats.org/officeDocument/2006/relationships/image" Target="../media/image34.png"/></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4.png"/><Relationship Id="rId2" Type="http://schemas.openxmlformats.org/officeDocument/2006/relationships/audio" Target="../media/media89.m4a"/><Relationship Id="rId1" Type="http://schemas.microsoft.com/office/2007/relationships/media" Target="../media/media89.m4a"/><Relationship Id="rId6" Type="http://schemas.openxmlformats.org/officeDocument/2006/relationships/image" Target="../media/image19.png"/><Relationship Id="rId5" Type="http://schemas.openxmlformats.org/officeDocument/2006/relationships/image" Target="../media/image101.jpg"/><Relationship Id="rId4" Type="http://schemas.openxmlformats.org/officeDocument/2006/relationships/notesSlide" Target="../notesSlides/notesSlide75.xml"/></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4.png"/><Relationship Id="rId2" Type="http://schemas.openxmlformats.org/officeDocument/2006/relationships/audio" Target="../media/media90.m4a"/><Relationship Id="rId1" Type="http://schemas.microsoft.com/office/2007/relationships/media" Target="../media/media90.m4a"/><Relationship Id="rId6" Type="http://schemas.openxmlformats.org/officeDocument/2006/relationships/image" Target="../media/image102.jpg"/><Relationship Id="rId5" Type="http://schemas.openxmlformats.org/officeDocument/2006/relationships/image" Target="../media/image19.png"/><Relationship Id="rId4" Type="http://schemas.openxmlformats.org/officeDocument/2006/relationships/notesSlide" Target="../notesSlides/notesSlide76.xml"/></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91.m4a"/><Relationship Id="rId1" Type="http://schemas.microsoft.com/office/2007/relationships/media" Target="../media/media91.m4a"/><Relationship Id="rId6" Type="http://schemas.openxmlformats.org/officeDocument/2006/relationships/image" Target="../media/image34.png"/><Relationship Id="rId5" Type="http://schemas.openxmlformats.org/officeDocument/2006/relationships/image" Target="../media/image103.png"/><Relationship Id="rId4" Type="http://schemas.openxmlformats.org/officeDocument/2006/relationships/notesSlide" Target="../notesSlides/notesSlide77.xml"/></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92.m4a"/><Relationship Id="rId1" Type="http://schemas.microsoft.com/office/2007/relationships/media" Target="../media/media92.m4a"/><Relationship Id="rId6" Type="http://schemas.openxmlformats.org/officeDocument/2006/relationships/image" Target="../media/image34.png"/><Relationship Id="rId5" Type="http://schemas.openxmlformats.org/officeDocument/2006/relationships/image" Target="../media/image104.png"/><Relationship Id="rId4" Type="http://schemas.openxmlformats.org/officeDocument/2006/relationships/notesSlide" Target="../notesSlides/notesSlide78.xml"/></Relationships>
</file>

<file path=ppt/slides/_rels/slide7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image" Target="../media/image106.tiff"/><Relationship Id="rId2" Type="http://schemas.openxmlformats.org/officeDocument/2006/relationships/audio" Target="../media/media93.m4a"/><Relationship Id="rId1" Type="http://schemas.microsoft.com/office/2007/relationships/media" Target="../media/media93.m4a"/><Relationship Id="rId6" Type="http://schemas.openxmlformats.org/officeDocument/2006/relationships/image" Target="../media/image105.tiff"/><Relationship Id="rId5" Type="http://schemas.openxmlformats.org/officeDocument/2006/relationships/image" Target="../media/image1.tiff"/><Relationship Id="rId4" Type="http://schemas.openxmlformats.org/officeDocument/2006/relationships/notesSlide" Target="../notesSlides/notesSlide7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371B53F-B96C-8F4B-9E14-871258E92A95}"/>
              </a:ext>
            </a:extLst>
          </p:cNvPr>
          <p:cNvPicPr>
            <a:picLocks noGrp="1" noChangeAspect="1"/>
          </p:cNvPicPr>
          <p:nvPr>
            <p:ph idx="1"/>
          </p:nvPr>
        </p:nvPicPr>
        <p:blipFill>
          <a:blip r:embed="rId5"/>
          <a:stretch>
            <a:fillRect/>
          </a:stretch>
        </p:blipFill>
        <p:spPr>
          <a:xfrm>
            <a:off x="862084" y="850427"/>
            <a:ext cx="7543800" cy="3907301"/>
          </a:xfrm>
          <a:prstGeom prst="rect">
            <a:avLst/>
          </a:prstGeom>
        </p:spPr>
      </p:pic>
      <p:sp>
        <p:nvSpPr>
          <p:cNvPr id="5" name="TextBox 4">
            <a:extLst>
              <a:ext uri="{FF2B5EF4-FFF2-40B4-BE49-F238E27FC236}">
                <a16:creationId xmlns:a16="http://schemas.microsoft.com/office/drawing/2014/main" id="{7C460427-D46E-0841-A3A0-FC5EEBDB6754}"/>
              </a:ext>
            </a:extLst>
          </p:cNvPr>
          <p:cNvSpPr txBox="1"/>
          <p:nvPr/>
        </p:nvSpPr>
        <p:spPr>
          <a:xfrm>
            <a:off x="3279913" y="4757728"/>
            <a:ext cx="5125971" cy="1015663"/>
          </a:xfrm>
          <a:prstGeom prst="rect">
            <a:avLst/>
          </a:prstGeom>
          <a:noFill/>
        </p:spPr>
        <p:txBody>
          <a:bodyPr wrap="square" rtlCol="0">
            <a:spAutoFit/>
          </a:bodyPr>
          <a:lstStyle/>
          <a:p>
            <a:r>
              <a:rPr lang="en-US" sz="2000" b="1" dirty="0"/>
              <a:t>Founder and President:  Ms. Adele Sandberg</a:t>
            </a:r>
          </a:p>
          <a:p>
            <a:r>
              <a:rPr lang="en-US" sz="2000" b="1" dirty="0"/>
              <a:t>Executive Director:  Sherilyn M. Adler, Ph.D.</a:t>
            </a:r>
          </a:p>
          <a:p>
            <a:r>
              <a:rPr lang="en-US" sz="2000" b="1" dirty="0"/>
              <a:t>Narration by: Ben Manley</a:t>
            </a:r>
          </a:p>
        </p:txBody>
      </p:sp>
      <p:pic>
        <p:nvPicPr>
          <p:cNvPr id="51" name="Audio 50">
            <a:hlinkClick r:id="" action="ppaction://media"/>
            <a:extLst>
              <a:ext uri="{FF2B5EF4-FFF2-40B4-BE49-F238E27FC236}">
                <a16:creationId xmlns:a16="http://schemas.microsoft.com/office/drawing/2014/main" id="{74157E04-3214-4F8C-991F-EFA9598631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3597678317"/>
      </p:ext>
    </p:extLst>
  </p:cSld>
  <p:clrMapOvr>
    <a:masterClrMapping/>
  </p:clrMapOvr>
  <mc:AlternateContent xmlns:mc="http://schemas.openxmlformats.org/markup-compatibility/2006" xmlns:p14="http://schemas.microsoft.com/office/powerpoint/2010/main">
    <mc:Choice Requires="p14">
      <p:transition spd="slow" p14:dur="2000" advTm="9491"/>
    </mc:Choice>
    <mc:Fallback xmlns="">
      <p:transition spd="slow" advTm="9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5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Noise-Induced Hearing Loss (NIHL)</a:t>
            </a:r>
          </a:p>
        </p:txBody>
      </p:sp>
      <p:sp>
        <p:nvSpPr>
          <p:cNvPr id="3" name="Content Placeholder 2"/>
          <p:cNvSpPr>
            <a:spLocks noGrp="1"/>
          </p:cNvSpPr>
          <p:nvPr>
            <p:ph idx="1"/>
          </p:nvPr>
        </p:nvSpPr>
        <p:spPr/>
        <p:txBody>
          <a:bodyPr>
            <a:normAutofit/>
          </a:bodyPr>
          <a:lstStyle/>
          <a:p>
            <a:endParaRPr lang="en-US" sz="2400"/>
          </a:p>
          <a:p>
            <a:pPr marL="0" indent="0">
              <a:buNone/>
            </a:pPr>
            <a:endParaRPr lang="en-US" sz="2400" dirty="0"/>
          </a:p>
        </p:txBody>
      </p:sp>
      <p:pic>
        <p:nvPicPr>
          <p:cNvPr id="8" name="Picture 7">
            <a:extLst>
              <a:ext uri="{FF2B5EF4-FFF2-40B4-BE49-F238E27FC236}">
                <a16:creationId xmlns:a16="http://schemas.microsoft.com/office/drawing/2014/main" id="{DFDF31B4-DDE5-1B42-8532-F8EB5FF7C8E7}"/>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5" name="Picture 4" descr="A picture containing can, sign, standing&#10;&#10;Description automatically generated">
            <a:extLst>
              <a:ext uri="{FF2B5EF4-FFF2-40B4-BE49-F238E27FC236}">
                <a16:creationId xmlns:a16="http://schemas.microsoft.com/office/drawing/2014/main" id="{E32A9F51-7A52-6743-8B79-BBF538FD0D0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4928" y="2318521"/>
            <a:ext cx="5680767" cy="3550480"/>
          </a:xfrm>
          <a:prstGeom prst="rect">
            <a:avLst/>
          </a:prstGeom>
        </p:spPr>
      </p:pic>
      <p:pic>
        <p:nvPicPr>
          <p:cNvPr id="11" name="Picture 10" descr="A close up of a logo&#10;&#10;Description automatically generated">
            <a:extLst>
              <a:ext uri="{FF2B5EF4-FFF2-40B4-BE49-F238E27FC236}">
                <a16:creationId xmlns:a16="http://schemas.microsoft.com/office/drawing/2014/main" id="{99CB3B47-7BFD-4E45-B96A-58315FFB59F0}"/>
              </a:ext>
            </a:extLst>
          </p:cNvPr>
          <p:cNvPicPr/>
          <p:nvPr/>
        </p:nvPicPr>
        <p:blipFill>
          <a:blip r:embed="rId7"/>
          <a:stretch>
            <a:fillRect/>
          </a:stretch>
        </p:blipFill>
        <p:spPr>
          <a:xfrm>
            <a:off x="6095695" y="2318521"/>
            <a:ext cx="2077471" cy="3077785"/>
          </a:xfrm>
          <a:prstGeom prst="rect">
            <a:avLst/>
          </a:prstGeom>
          <a:scene3d>
            <a:camera prst="orthographicFront">
              <a:rot lat="0" lon="10800000" rev="0"/>
            </a:camera>
            <a:lightRig rig="threePt" dir="t"/>
          </a:scene3d>
        </p:spPr>
      </p:pic>
      <p:pic>
        <p:nvPicPr>
          <p:cNvPr id="4" name="Audio 3">
            <a:hlinkClick r:id="" action="ppaction://media"/>
            <a:extLst>
              <a:ext uri="{FF2B5EF4-FFF2-40B4-BE49-F238E27FC236}">
                <a16:creationId xmlns:a16="http://schemas.microsoft.com/office/drawing/2014/main" id="{9AE9738E-F3B9-4A3A-93BC-C46507F8DCB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4293458535"/>
      </p:ext>
    </p:extLst>
  </p:cSld>
  <p:clrMapOvr>
    <a:masterClrMapping/>
  </p:clrMapOvr>
  <mc:AlternateContent xmlns:mc="http://schemas.openxmlformats.org/markup-compatibility/2006" xmlns:p14="http://schemas.microsoft.com/office/powerpoint/2010/main">
    <mc:Choice Requires="p14">
      <p:transition spd="slow" p14:dur="2000" advTm="12575"/>
    </mc:Choice>
    <mc:Fallback xmlns="">
      <p:transition spd="slow" advTm="12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Shape 168"/>
          <p:cNvSpPr>
            <a:spLocks noGrp="1"/>
          </p:cNvSpPr>
          <p:nvPr>
            <p:ph type="title"/>
          </p:nvPr>
        </p:nvSpPr>
        <p:spPr>
          <a:prstGeom prst="rect">
            <a:avLst/>
          </a:prstGeom>
        </p:spPr>
        <p:txBody>
          <a:bodyPr/>
          <a:lstStyle/>
          <a:p>
            <a:r>
              <a:rPr lang="en-US" dirty="0"/>
              <a:t>Hearing Loss Epidemic</a:t>
            </a:r>
            <a:r>
              <a:rPr dirty="0"/>
              <a:t>!</a:t>
            </a:r>
          </a:p>
        </p:txBody>
      </p:sp>
      <p:sp>
        <p:nvSpPr>
          <p:cNvPr id="3" name="TextBox 2"/>
          <p:cNvSpPr txBox="1"/>
          <p:nvPr/>
        </p:nvSpPr>
        <p:spPr>
          <a:xfrm>
            <a:off x="5101392" y="6481008"/>
            <a:ext cx="3986989" cy="307777"/>
          </a:xfrm>
          <a:prstGeom prst="rect">
            <a:avLst/>
          </a:prstGeom>
          <a:noFill/>
        </p:spPr>
        <p:txBody>
          <a:bodyPr wrap="none" rtlCol="0">
            <a:spAutoFit/>
          </a:bodyPr>
          <a:lstStyle/>
          <a:p>
            <a:pPr algn="r"/>
            <a:r>
              <a:rPr lang="en-US" sz="1400" dirty="0">
                <a:solidFill>
                  <a:schemeClr val="bg1"/>
                </a:solidFill>
              </a:rPr>
              <a:t>(Journal of the American Medical Association, 2010)</a:t>
            </a:r>
          </a:p>
        </p:txBody>
      </p:sp>
      <p:pic>
        <p:nvPicPr>
          <p:cNvPr id="6" name="Picture 5">
            <a:extLst>
              <a:ext uri="{FF2B5EF4-FFF2-40B4-BE49-F238E27FC236}">
                <a16:creationId xmlns:a16="http://schemas.microsoft.com/office/drawing/2014/main" id="{F743506F-43C4-4C40-88C0-B15899C08369}"/>
              </a:ext>
            </a:extLst>
          </p:cNvPr>
          <p:cNvPicPr>
            <a:picLocks noChangeAspect="1"/>
          </p:cNvPicPr>
          <p:nvPr/>
        </p:nvPicPr>
        <p:blipFill>
          <a:blip r:embed="rId6"/>
          <a:stretch>
            <a:fillRect/>
          </a:stretch>
        </p:blipFill>
        <p:spPr>
          <a:xfrm>
            <a:off x="6940610" y="113780"/>
            <a:ext cx="2074129" cy="1074293"/>
          </a:xfrm>
          <a:prstGeom prst="rect">
            <a:avLst/>
          </a:prstGeom>
        </p:spPr>
      </p:pic>
      <p:pic>
        <p:nvPicPr>
          <p:cNvPr id="5" name="Picture 4" descr="Text&#10;&#10;Description automatically generated">
            <a:extLst>
              <a:ext uri="{FF2B5EF4-FFF2-40B4-BE49-F238E27FC236}">
                <a16:creationId xmlns:a16="http://schemas.microsoft.com/office/drawing/2014/main" id="{BDEED389-A140-AE4E-9AF4-756A5613E91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06901" y="2043945"/>
            <a:ext cx="6730197" cy="3887775"/>
          </a:xfrm>
          <a:prstGeom prst="rect">
            <a:avLst/>
          </a:prstGeom>
        </p:spPr>
      </p:pic>
      <p:pic>
        <p:nvPicPr>
          <p:cNvPr id="8" name="Audio 7">
            <a:hlinkClick r:id="" action="ppaction://media"/>
            <a:extLst>
              <a:ext uri="{FF2B5EF4-FFF2-40B4-BE49-F238E27FC236}">
                <a16:creationId xmlns:a16="http://schemas.microsoft.com/office/drawing/2014/main" id="{4811DC05-0633-4150-BD8A-8C4CBFCA4A52}"/>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504238" y="6218238"/>
            <a:ext cx="487362" cy="487362"/>
          </a:xfrm>
          <a:prstGeom prst="rect">
            <a:avLst/>
          </a:prstGeom>
        </p:spPr>
      </p:pic>
    </p:spTree>
    <p:custDataLst>
      <p:tags r:id="rId1"/>
    </p:custDataLst>
  </p:cSld>
  <p:clrMapOvr>
    <a:masterClrMapping/>
  </p:clrMapOvr>
  <p:transition spd="slow" advTm="1398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Shape 168"/>
          <p:cNvSpPr>
            <a:spLocks noGrp="1"/>
          </p:cNvSpPr>
          <p:nvPr>
            <p:ph type="title"/>
          </p:nvPr>
        </p:nvSpPr>
        <p:spPr>
          <a:prstGeom prst="rect">
            <a:avLst/>
          </a:prstGeom>
        </p:spPr>
        <p:txBody>
          <a:bodyPr/>
          <a:lstStyle/>
          <a:p>
            <a:r>
              <a:rPr lang="en-US" dirty="0"/>
              <a:t>Permanent Hearing Loss</a:t>
            </a:r>
            <a:r>
              <a:rPr dirty="0"/>
              <a:t>!</a:t>
            </a:r>
          </a:p>
        </p:txBody>
      </p:sp>
      <p:pic>
        <p:nvPicPr>
          <p:cNvPr id="6" name="Picture 5">
            <a:extLst>
              <a:ext uri="{FF2B5EF4-FFF2-40B4-BE49-F238E27FC236}">
                <a16:creationId xmlns:a16="http://schemas.microsoft.com/office/drawing/2014/main" id="{F743506F-43C4-4C40-88C0-B15899C08369}"/>
              </a:ext>
            </a:extLst>
          </p:cNvPr>
          <p:cNvPicPr>
            <a:picLocks noChangeAspect="1"/>
          </p:cNvPicPr>
          <p:nvPr/>
        </p:nvPicPr>
        <p:blipFill>
          <a:blip r:embed="rId8"/>
          <a:stretch>
            <a:fillRect/>
          </a:stretch>
        </p:blipFill>
        <p:spPr>
          <a:xfrm>
            <a:off x="6940610" y="113780"/>
            <a:ext cx="2074129" cy="1074293"/>
          </a:xfrm>
          <a:prstGeom prst="rect">
            <a:avLst/>
          </a:prstGeom>
        </p:spPr>
      </p:pic>
      <p:sp>
        <p:nvSpPr>
          <p:cNvPr id="4" name="TextBox 3">
            <a:extLst>
              <a:ext uri="{FF2B5EF4-FFF2-40B4-BE49-F238E27FC236}">
                <a16:creationId xmlns:a16="http://schemas.microsoft.com/office/drawing/2014/main" id="{EC0D64A5-9713-2F4A-895A-82C5DF1A1694}"/>
              </a:ext>
            </a:extLst>
          </p:cNvPr>
          <p:cNvSpPr txBox="1"/>
          <p:nvPr/>
        </p:nvSpPr>
        <p:spPr>
          <a:xfrm>
            <a:off x="359764" y="5636301"/>
            <a:ext cx="8631836" cy="523220"/>
          </a:xfrm>
          <a:prstGeom prst="rect">
            <a:avLst/>
          </a:prstGeom>
          <a:noFill/>
        </p:spPr>
        <p:txBody>
          <a:bodyPr wrap="square" rtlCol="0">
            <a:spAutoFit/>
          </a:bodyPr>
          <a:lstStyle/>
          <a:p>
            <a:pPr algn="ctr"/>
            <a:r>
              <a:rPr lang="en-US" sz="2800" b="1" dirty="0">
                <a:solidFill>
                  <a:schemeClr val="accent2"/>
                </a:solidFill>
              </a:rPr>
              <a:t>NIHL is progressive, permanent, and typically painless.                                </a:t>
            </a:r>
          </a:p>
        </p:txBody>
      </p:sp>
      <p:pic>
        <p:nvPicPr>
          <p:cNvPr id="2" name="Short DeciBel Clip">
            <a:hlinkClick r:id="" action="ppaction://media"/>
            <a:extLst>
              <a:ext uri="{FF2B5EF4-FFF2-40B4-BE49-F238E27FC236}">
                <a16:creationId xmlns:a16="http://schemas.microsoft.com/office/drawing/2014/main" id="{E9D2D22B-5377-413B-96A7-202221EC798B}"/>
              </a:ext>
            </a:extLst>
          </p:cNvPr>
          <p:cNvPicPr>
            <a:picLocks noChangeAspect="1"/>
          </p:cNvPicPr>
          <p:nvPr>
            <a:videoFile r:link="rId3"/>
            <p:extLst>
              <p:ext uri="{DAA4B4D4-6D71-4841-9C94-3DE7FCFB9230}">
                <p14:media xmlns:p14="http://schemas.microsoft.com/office/powerpoint/2010/main" r:embed="rId2"/>
              </p:ext>
            </p:extLst>
          </p:nvPr>
        </p:nvPicPr>
        <p:blipFill>
          <a:blip r:embed="rId9"/>
          <a:stretch>
            <a:fillRect/>
          </a:stretch>
        </p:blipFill>
        <p:spPr>
          <a:xfrm>
            <a:off x="1664787" y="2134014"/>
            <a:ext cx="5814423" cy="3270613"/>
          </a:xfrm>
          <a:prstGeom prst="rect">
            <a:avLst/>
          </a:prstGeom>
        </p:spPr>
      </p:pic>
      <p:pic>
        <p:nvPicPr>
          <p:cNvPr id="9" name="Audio 8">
            <a:hlinkClick r:id="" action="ppaction://media"/>
            <a:extLst>
              <a:ext uri="{FF2B5EF4-FFF2-40B4-BE49-F238E27FC236}">
                <a16:creationId xmlns:a16="http://schemas.microsoft.com/office/drawing/2014/main" id="{FC5703F3-4D31-40A1-8719-1B175CDC1AA9}"/>
              </a:ext>
            </a:extLst>
          </p:cNvPr>
          <p:cNvPicPr>
            <a:picLocks noChangeAspect="1"/>
          </p:cNvPicPr>
          <p:nvPr>
            <a:audioFile r:link="rId5"/>
            <p:extLst>
              <p:ext uri="{DAA4B4D4-6D71-4841-9C94-3DE7FCFB9230}">
                <p14:media xmlns:p14="http://schemas.microsoft.com/office/powerpoint/2010/main" r:embed="rId4"/>
              </p:ext>
            </p:extLst>
          </p:nvPr>
        </p:nvPicPr>
        <p:blipFill>
          <a:blip r:embed="rId10"/>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1943886826"/>
      </p:ext>
    </p:extLst>
  </p:cSld>
  <p:clrMapOvr>
    <a:masterClrMapping/>
  </p:clrMapOvr>
  <p:transition spd="slow" advTm="1714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186" fill="hold"/>
                                        <p:tgtEl>
                                          <p:spTgt spid="2"/>
                                        </p:tgtEl>
                                      </p:cBhvr>
                                    </p:cmd>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0">
                <p:cTn id="15" fill="hold" display="0">
                  <p:stCondLst>
                    <p:cond delay="indefinite"/>
                  </p:stCondLst>
                </p:cTn>
                <p:tgtEl>
                  <p:spTgt spid="2"/>
                </p:tgtEl>
              </p:cMediaNode>
            </p:video>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2"/>
                                        </p:tgtEl>
                                      </p:cBhvr>
                                    </p:cmd>
                                  </p:childTnLst>
                                </p:cTn>
                              </p:par>
                            </p:childTnLst>
                          </p:cTn>
                        </p:par>
                      </p:childTnLst>
                    </p:cTn>
                  </p:par>
                </p:childTnLst>
              </p:cTn>
              <p:nextCondLst>
                <p:cond evt="onClick" delay="0">
                  <p:tgtEl>
                    <p:spTgt spid="2"/>
                  </p:tgtEl>
                </p:cond>
              </p:nextCondLst>
            </p:seq>
            <p:audio isNarration="1">
              <p:cMediaNode vol="100000" showWhenStopped="0">
                <p:cTn id="21" fill="hold" display="0">
                  <p:stCondLst>
                    <p:cond delay="indefinite"/>
                  </p:stCondLst>
                  <p:endCondLst>
                    <p:cond evt="onStopAudio" delay="0">
                      <p:tgtEl>
                        <p:sldTgt/>
                      </p:tgtEl>
                    </p:cond>
                  </p:endCondLst>
                </p:cTn>
                <p:tgtEl>
                  <p:spTgt spid="9"/>
                </p:tgtEl>
              </p:cMediaNode>
            </p:audio>
          </p:childTnLst>
        </p:cTn>
      </p:par>
    </p:tnLst>
    <p:bldLst>
      <p:bldP spid="4" grpId="0"/>
    </p:bldLst>
  </p:timing>
  <p:extLst>
    <p:ext uri="{E180D4A7-C9FB-4DFB-919C-405C955672EB}">
      <p14:showEvtLst xmlns:p14="http://schemas.microsoft.com/office/powerpoint/2010/main">
        <p14:playEvt time="4758" objId="2"/>
        <p14:stopEvt time="11038" objId="2"/>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Shape 168"/>
          <p:cNvSpPr>
            <a:spLocks noGrp="1"/>
          </p:cNvSpPr>
          <p:nvPr>
            <p:ph type="title"/>
          </p:nvPr>
        </p:nvSpPr>
        <p:spPr>
          <a:prstGeom prst="rect">
            <a:avLst/>
          </a:prstGeom>
        </p:spPr>
        <p:txBody>
          <a:bodyPr/>
          <a:lstStyle/>
          <a:p>
            <a:r>
              <a:rPr lang="en-US" dirty="0"/>
              <a:t>Permanent Hearing Loss</a:t>
            </a:r>
            <a:r>
              <a:rPr dirty="0"/>
              <a:t>!</a:t>
            </a:r>
          </a:p>
        </p:txBody>
      </p:sp>
      <p:pic>
        <p:nvPicPr>
          <p:cNvPr id="6" name="Picture 5">
            <a:extLst>
              <a:ext uri="{FF2B5EF4-FFF2-40B4-BE49-F238E27FC236}">
                <a16:creationId xmlns:a16="http://schemas.microsoft.com/office/drawing/2014/main" id="{F743506F-43C4-4C40-88C0-B15899C08369}"/>
              </a:ext>
            </a:extLst>
          </p:cNvPr>
          <p:cNvPicPr>
            <a:picLocks noChangeAspect="1"/>
          </p:cNvPicPr>
          <p:nvPr/>
        </p:nvPicPr>
        <p:blipFill>
          <a:blip r:embed="rId6"/>
          <a:stretch>
            <a:fillRect/>
          </a:stretch>
        </p:blipFill>
        <p:spPr>
          <a:xfrm>
            <a:off x="6940610" y="113780"/>
            <a:ext cx="2074129" cy="1074293"/>
          </a:xfrm>
          <a:prstGeom prst="rect">
            <a:avLst/>
          </a:prstGeom>
        </p:spPr>
      </p:pic>
      <p:sp>
        <p:nvSpPr>
          <p:cNvPr id="4" name="TextBox 3">
            <a:extLst>
              <a:ext uri="{FF2B5EF4-FFF2-40B4-BE49-F238E27FC236}">
                <a16:creationId xmlns:a16="http://schemas.microsoft.com/office/drawing/2014/main" id="{EC0D64A5-9713-2F4A-895A-82C5DF1A1694}"/>
              </a:ext>
            </a:extLst>
          </p:cNvPr>
          <p:cNvSpPr txBox="1"/>
          <p:nvPr/>
        </p:nvSpPr>
        <p:spPr>
          <a:xfrm>
            <a:off x="359764" y="5636301"/>
            <a:ext cx="8631836" cy="523220"/>
          </a:xfrm>
          <a:prstGeom prst="rect">
            <a:avLst/>
          </a:prstGeom>
          <a:noFill/>
        </p:spPr>
        <p:txBody>
          <a:bodyPr wrap="square" rtlCol="0">
            <a:spAutoFit/>
          </a:bodyPr>
          <a:lstStyle/>
          <a:p>
            <a:pPr algn="ctr"/>
            <a:r>
              <a:rPr lang="en-US" sz="2800" b="1" dirty="0">
                <a:solidFill>
                  <a:schemeClr val="accent2"/>
                </a:solidFill>
              </a:rPr>
              <a:t>There is no cure or treatment for NIHL</a:t>
            </a:r>
          </a:p>
        </p:txBody>
      </p:sp>
      <p:pic>
        <p:nvPicPr>
          <p:cNvPr id="3" name="Picture 2">
            <a:extLst>
              <a:ext uri="{FF2B5EF4-FFF2-40B4-BE49-F238E27FC236}">
                <a16:creationId xmlns:a16="http://schemas.microsoft.com/office/drawing/2014/main" id="{37D0170D-F60D-1F4E-8C7A-0BCF4836263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03751" y="1910185"/>
            <a:ext cx="5336498" cy="3641075"/>
          </a:xfrm>
          <a:prstGeom prst="rect">
            <a:avLst/>
          </a:prstGeom>
        </p:spPr>
      </p:pic>
      <p:pic>
        <p:nvPicPr>
          <p:cNvPr id="5" name="Audio 4">
            <a:hlinkClick r:id="" action="ppaction://media"/>
            <a:extLst>
              <a:ext uri="{FF2B5EF4-FFF2-40B4-BE49-F238E27FC236}">
                <a16:creationId xmlns:a16="http://schemas.microsoft.com/office/drawing/2014/main" id="{4C5754D2-D8FB-4F66-8F52-1DE375787C60}"/>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974227733"/>
      </p:ext>
    </p:extLst>
  </p:cSld>
  <p:clrMapOvr>
    <a:masterClrMapping/>
  </p:clrMapOvr>
  <p:transition spd="slow" advTm="755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11" fill="hold" display="0">
                  <p:stCondLst>
                    <p:cond delay="indefinite"/>
                  </p:stCondLst>
                  <p:endCondLst>
                    <p:cond evt="onStopAudio" delay="0">
                      <p:tgtEl>
                        <p:sldTgt/>
                      </p:tgtEl>
                    </p:cond>
                  </p:endCondLst>
                </p:cTn>
                <p:tgtEl>
                  <p:spTgt spid="5"/>
                </p:tgtEl>
              </p:cMediaNode>
            </p:audio>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Shape 168"/>
          <p:cNvSpPr>
            <a:spLocks noGrp="1"/>
          </p:cNvSpPr>
          <p:nvPr>
            <p:ph type="title"/>
          </p:nvPr>
        </p:nvSpPr>
        <p:spPr>
          <a:prstGeom prst="rect">
            <a:avLst/>
          </a:prstGeom>
        </p:spPr>
        <p:txBody>
          <a:bodyPr/>
          <a:lstStyle/>
          <a:p>
            <a:r>
              <a:rPr lang="en-US" dirty="0"/>
              <a:t>100% Preventable</a:t>
            </a:r>
            <a:r>
              <a:rPr dirty="0"/>
              <a:t>!</a:t>
            </a:r>
          </a:p>
        </p:txBody>
      </p:sp>
      <p:pic>
        <p:nvPicPr>
          <p:cNvPr id="6" name="Picture 5">
            <a:extLst>
              <a:ext uri="{FF2B5EF4-FFF2-40B4-BE49-F238E27FC236}">
                <a16:creationId xmlns:a16="http://schemas.microsoft.com/office/drawing/2014/main" id="{F743506F-43C4-4C40-88C0-B15899C08369}"/>
              </a:ext>
            </a:extLst>
          </p:cNvPr>
          <p:cNvPicPr>
            <a:picLocks noChangeAspect="1"/>
          </p:cNvPicPr>
          <p:nvPr/>
        </p:nvPicPr>
        <p:blipFill>
          <a:blip r:embed="rId6"/>
          <a:stretch>
            <a:fillRect/>
          </a:stretch>
        </p:blipFill>
        <p:spPr>
          <a:xfrm>
            <a:off x="6940610" y="113780"/>
            <a:ext cx="2074129" cy="1074293"/>
          </a:xfrm>
          <a:prstGeom prst="rect">
            <a:avLst/>
          </a:prstGeom>
        </p:spPr>
      </p:pic>
      <p:sp>
        <p:nvSpPr>
          <p:cNvPr id="4" name="TextBox 3">
            <a:extLst>
              <a:ext uri="{FF2B5EF4-FFF2-40B4-BE49-F238E27FC236}">
                <a16:creationId xmlns:a16="http://schemas.microsoft.com/office/drawing/2014/main" id="{EC0D64A5-9713-2F4A-895A-82C5DF1A1694}"/>
              </a:ext>
            </a:extLst>
          </p:cNvPr>
          <p:cNvSpPr txBox="1"/>
          <p:nvPr/>
        </p:nvSpPr>
        <p:spPr>
          <a:xfrm>
            <a:off x="1049311" y="3626493"/>
            <a:ext cx="7465102" cy="830997"/>
          </a:xfrm>
          <a:prstGeom prst="rect">
            <a:avLst/>
          </a:prstGeom>
          <a:noFill/>
        </p:spPr>
        <p:txBody>
          <a:bodyPr wrap="square" rtlCol="0">
            <a:spAutoFit/>
          </a:bodyPr>
          <a:lstStyle/>
          <a:p>
            <a:pPr algn="ctr"/>
            <a:r>
              <a:rPr lang="en-US" sz="4800" b="1" dirty="0">
                <a:solidFill>
                  <a:srgbClr val="CF2128"/>
                </a:solidFill>
              </a:rPr>
              <a:t>NIHL is entirely preventable!</a:t>
            </a:r>
            <a:endParaRPr lang="en-US" sz="4800" dirty="0">
              <a:solidFill>
                <a:srgbClr val="CF2128"/>
              </a:solidFill>
            </a:endParaRPr>
          </a:p>
        </p:txBody>
      </p:sp>
      <p:sp>
        <p:nvSpPr>
          <p:cNvPr id="2" name="TextBox 1">
            <a:extLst>
              <a:ext uri="{FF2B5EF4-FFF2-40B4-BE49-F238E27FC236}">
                <a16:creationId xmlns:a16="http://schemas.microsoft.com/office/drawing/2014/main" id="{931DA02D-472C-8A4E-80CE-2257B0768948}"/>
              </a:ext>
            </a:extLst>
          </p:cNvPr>
          <p:cNvSpPr txBox="1"/>
          <p:nvPr/>
        </p:nvSpPr>
        <p:spPr>
          <a:xfrm rot="10800000" flipV="1">
            <a:off x="674556" y="2607842"/>
            <a:ext cx="7997045" cy="830997"/>
          </a:xfrm>
          <a:prstGeom prst="rect">
            <a:avLst/>
          </a:prstGeom>
          <a:noFill/>
        </p:spPr>
        <p:txBody>
          <a:bodyPr wrap="square" rtlCol="0">
            <a:spAutoFit/>
          </a:bodyPr>
          <a:lstStyle/>
          <a:p>
            <a:pPr algn="ctr"/>
            <a:r>
              <a:rPr lang="en-US" sz="4800" b="1" dirty="0">
                <a:solidFill>
                  <a:srgbClr val="318AC2"/>
                </a:solidFill>
              </a:rPr>
              <a:t>The good news?</a:t>
            </a:r>
          </a:p>
        </p:txBody>
      </p:sp>
      <p:pic>
        <p:nvPicPr>
          <p:cNvPr id="5" name="Audio 4">
            <a:hlinkClick r:id="" action="ppaction://media"/>
            <a:extLst>
              <a:ext uri="{FF2B5EF4-FFF2-40B4-BE49-F238E27FC236}">
                <a16:creationId xmlns:a16="http://schemas.microsoft.com/office/drawing/2014/main" id="{3F7930CF-28E1-4A94-BD3D-A6B0276663FE}"/>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3404665152"/>
      </p:ext>
    </p:extLst>
  </p:cSld>
  <p:clrMapOvr>
    <a:masterClrMapping/>
  </p:clrMapOvr>
  <p:transition spd="slow" advTm="692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55" presetClass="entr" presetSubtype="0" fill="hold" grpId="1"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1000" fill="hold"/>
                                        <p:tgtEl>
                                          <p:spTgt spid="4"/>
                                        </p:tgtEl>
                                        <p:attrNameLst>
                                          <p:attrName>ppt_w</p:attrName>
                                        </p:attrNameLst>
                                      </p:cBhvr>
                                      <p:tavLst>
                                        <p:tav tm="0">
                                          <p:val>
                                            <p:strVal val="#ppt_w*0.70"/>
                                          </p:val>
                                        </p:tav>
                                        <p:tav tm="100000">
                                          <p:val>
                                            <p:strVal val="#ppt_w"/>
                                          </p:val>
                                        </p:tav>
                                      </p:tavLst>
                                    </p:anim>
                                    <p:anim calcmode="lin" valueType="num">
                                      <p:cBhvr>
                                        <p:cTn id="12" dur="1000" fill="hold"/>
                                        <p:tgtEl>
                                          <p:spTgt spid="4"/>
                                        </p:tgtEl>
                                        <p:attrNameLst>
                                          <p:attrName>ppt_h</p:attrName>
                                        </p:attrNameLst>
                                      </p:cBhvr>
                                      <p:tavLst>
                                        <p:tav tm="0">
                                          <p:val>
                                            <p:strVal val="#ppt_h"/>
                                          </p:val>
                                        </p:tav>
                                        <p:tav tm="100000">
                                          <p:val>
                                            <p:strVal val="#ppt_h"/>
                                          </p:val>
                                        </p:tav>
                                      </p:tavLst>
                                    </p:anim>
                                    <p:animEffect transition="in" filter="fade">
                                      <p:cBhvr>
                                        <p:cTn id="1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5"/>
                </p:tgtEl>
              </p:cMediaNode>
            </p:audio>
          </p:childTnLst>
        </p:cTn>
      </p:par>
    </p:tnLst>
    <p:bldLst>
      <p:bldP spid="4" grpI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Our Goal</a:t>
            </a:r>
          </a:p>
        </p:txBody>
      </p:sp>
      <p:sp>
        <p:nvSpPr>
          <p:cNvPr id="3" name="Content Placeholder 2"/>
          <p:cNvSpPr>
            <a:spLocks noGrp="1"/>
          </p:cNvSpPr>
          <p:nvPr>
            <p:ph idx="1"/>
          </p:nvPr>
        </p:nvSpPr>
        <p:spPr/>
        <p:txBody>
          <a:bodyPr>
            <a:normAutofit/>
          </a:bodyPr>
          <a:lstStyle/>
          <a:p>
            <a:endParaRPr lang="en-US" sz="2400" dirty="0"/>
          </a:p>
          <a:p>
            <a:r>
              <a:rPr lang="en-US" sz="3600" dirty="0">
                <a:solidFill>
                  <a:srgbClr val="318AC2"/>
                </a:solidFill>
              </a:rPr>
              <a:t>Educate the community </a:t>
            </a:r>
            <a:r>
              <a:rPr lang="en-US" sz="3600" dirty="0"/>
              <a:t>(especially students, musicians and educators) about </a:t>
            </a:r>
            <a:r>
              <a:rPr lang="en-US" sz="3600" dirty="0">
                <a:solidFill>
                  <a:srgbClr val="CF2128"/>
                </a:solidFill>
              </a:rPr>
              <a:t>the dangers of loud sound </a:t>
            </a:r>
            <a:r>
              <a:rPr lang="en-US" sz="3600" dirty="0"/>
              <a:t>and how to </a:t>
            </a:r>
            <a:r>
              <a:rPr lang="en-US" sz="3600" dirty="0">
                <a:solidFill>
                  <a:srgbClr val="CF2128"/>
                </a:solidFill>
              </a:rPr>
              <a:t>protect their hearing </a:t>
            </a:r>
            <a:r>
              <a:rPr lang="en-US" sz="3600" dirty="0"/>
              <a:t>from permanent damage.</a:t>
            </a:r>
          </a:p>
        </p:txBody>
      </p:sp>
      <p:pic>
        <p:nvPicPr>
          <p:cNvPr id="8" name="Picture 7">
            <a:extLst>
              <a:ext uri="{FF2B5EF4-FFF2-40B4-BE49-F238E27FC236}">
                <a16:creationId xmlns:a16="http://schemas.microsoft.com/office/drawing/2014/main" id="{DFDF31B4-DDE5-1B42-8532-F8EB5FF7C8E7}"/>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4" name="Audio 3">
            <a:hlinkClick r:id="" action="ppaction://media"/>
            <a:extLst>
              <a:ext uri="{FF2B5EF4-FFF2-40B4-BE49-F238E27FC236}">
                <a16:creationId xmlns:a16="http://schemas.microsoft.com/office/drawing/2014/main" id="{3B005D04-F154-4D5F-B2EE-8DF8949CA4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4048733893"/>
      </p:ext>
    </p:extLst>
  </p:cSld>
  <p:clrMapOvr>
    <a:masterClrMapping/>
  </p:clrMapOvr>
  <mc:AlternateContent xmlns:mc="http://schemas.openxmlformats.org/markup-compatibility/2006" xmlns:p14="http://schemas.microsoft.com/office/powerpoint/2010/main">
    <mc:Choice Requires="p14">
      <p:transition spd="slow" p14:dur="2000" advTm="9908"/>
    </mc:Choice>
    <mc:Fallback xmlns="">
      <p:transition spd="slow" advTm="9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600" dirty="0"/>
              <a:t>Music Induced Hearing Loss</a:t>
            </a:r>
          </a:p>
        </p:txBody>
      </p:sp>
      <p:sp>
        <p:nvSpPr>
          <p:cNvPr id="3" name="Content Placeholder 2"/>
          <p:cNvSpPr>
            <a:spLocks noGrp="1"/>
          </p:cNvSpPr>
          <p:nvPr>
            <p:ph idx="1"/>
          </p:nvPr>
        </p:nvSpPr>
        <p:spPr>
          <a:xfrm>
            <a:off x="1998920" y="4442043"/>
            <a:ext cx="5635257" cy="1450757"/>
          </a:xfrm>
        </p:spPr>
        <p:txBody>
          <a:bodyPr>
            <a:normAutofit/>
          </a:bodyPr>
          <a:lstStyle/>
          <a:p>
            <a:pPr marL="0" indent="0">
              <a:buNone/>
            </a:pPr>
            <a:r>
              <a:rPr lang="en-US" sz="2400" dirty="0"/>
              <a:t>45% of young people in </a:t>
            </a:r>
            <a:r>
              <a:rPr lang="en-US" sz="2400" b="1" dirty="0"/>
              <a:t>any</a:t>
            </a:r>
            <a:r>
              <a:rPr lang="en-US" sz="2400" dirty="0"/>
              <a:t> musical group                                         (</a:t>
            </a:r>
            <a:r>
              <a:rPr lang="en-US" sz="2400" dirty="0">
                <a:solidFill>
                  <a:srgbClr val="318AC2"/>
                </a:solidFill>
              </a:rPr>
              <a:t>jazz band, marching band, orchestra, choir</a:t>
            </a:r>
            <a:r>
              <a:rPr lang="en-US" sz="2400" dirty="0"/>
              <a:t>)                        suffer </a:t>
            </a:r>
            <a:r>
              <a:rPr lang="en-US" sz="2400" b="1" dirty="0"/>
              <a:t>permanent hearing loss </a:t>
            </a:r>
            <a:r>
              <a:rPr lang="en-US" sz="2400" dirty="0"/>
              <a:t>from noise                                                   by the age of 25.</a:t>
            </a:r>
          </a:p>
          <a:p>
            <a:endParaRPr lang="en-US" sz="2400" dirty="0"/>
          </a:p>
        </p:txBody>
      </p:sp>
      <p:sp>
        <p:nvSpPr>
          <p:cNvPr id="9" name="TextBox 8"/>
          <p:cNvSpPr txBox="1"/>
          <p:nvPr/>
        </p:nvSpPr>
        <p:spPr>
          <a:xfrm>
            <a:off x="5346652" y="6481008"/>
            <a:ext cx="3741729" cy="307777"/>
          </a:xfrm>
          <a:prstGeom prst="rect">
            <a:avLst/>
          </a:prstGeom>
          <a:noFill/>
        </p:spPr>
        <p:txBody>
          <a:bodyPr wrap="none" rtlCol="0">
            <a:spAutoFit/>
          </a:bodyPr>
          <a:lstStyle/>
          <a:p>
            <a:pPr algn="r"/>
            <a:r>
              <a:rPr lang="en-US" sz="1400" dirty="0">
                <a:solidFill>
                  <a:schemeClr val="bg1"/>
                </a:solidFill>
              </a:rPr>
              <a:t>(</a:t>
            </a:r>
            <a:r>
              <a:rPr lang="de-DE" sz="1400" dirty="0">
                <a:solidFill>
                  <a:schemeClr val="bg1"/>
                </a:solidFill>
              </a:rPr>
              <a:t>Phillips, S. L., Henrich, V. C., &amp; Mace, S. T.</a:t>
            </a:r>
            <a:r>
              <a:rPr lang="en-US" sz="1400" dirty="0">
                <a:solidFill>
                  <a:schemeClr val="bg1"/>
                </a:solidFill>
              </a:rPr>
              <a:t>, 2010)</a:t>
            </a:r>
          </a:p>
        </p:txBody>
      </p:sp>
      <p:pic>
        <p:nvPicPr>
          <p:cNvPr id="7" name="Picture 6">
            <a:extLst>
              <a:ext uri="{FF2B5EF4-FFF2-40B4-BE49-F238E27FC236}">
                <a16:creationId xmlns:a16="http://schemas.microsoft.com/office/drawing/2014/main" id="{9553028B-8668-3B40-A11B-D07B944B5E59}"/>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6" name="Picture 5" descr="A picture containing room&#10;&#10;Description automatically generated">
            <a:extLst>
              <a:ext uri="{FF2B5EF4-FFF2-40B4-BE49-F238E27FC236}">
                <a16:creationId xmlns:a16="http://schemas.microsoft.com/office/drawing/2014/main" id="{64B9186F-7EFE-6C46-9588-60A5354E99F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72251" y="2091323"/>
            <a:ext cx="3015182" cy="1996756"/>
          </a:xfrm>
          <a:prstGeom prst="rect">
            <a:avLst/>
          </a:prstGeom>
        </p:spPr>
      </p:pic>
      <p:pic>
        <p:nvPicPr>
          <p:cNvPr id="10" name="Picture 9" descr="A drawing of a cartoon character&#10;&#10;Description automatically generated">
            <a:extLst>
              <a:ext uri="{FF2B5EF4-FFF2-40B4-BE49-F238E27FC236}">
                <a16:creationId xmlns:a16="http://schemas.microsoft.com/office/drawing/2014/main" id="{BDCB3F9A-CBE6-894E-B8DF-8310202F450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72000" y="2262492"/>
            <a:ext cx="3794760" cy="1885447"/>
          </a:xfrm>
          <a:prstGeom prst="rect">
            <a:avLst/>
          </a:prstGeom>
        </p:spPr>
      </p:pic>
      <p:pic>
        <p:nvPicPr>
          <p:cNvPr id="4" name="Audio 3">
            <a:hlinkClick r:id="" action="ppaction://media"/>
            <a:extLst>
              <a:ext uri="{FF2B5EF4-FFF2-40B4-BE49-F238E27FC236}">
                <a16:creationId xmlns:a16="http://schemas.microsoft.com/office/drawing/2014/main" id="{6EF1DBD2-391C-4C18-9DE7-D452F22998D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04238" y="6218238"/>
            <a:ext cx="487362" cy="487362"/>
          </a:xfrm>
          <a:prstGeom prst="rect">
            <a:avLst/>
          </a:prstGeom>
        </p:spPr>
      </p:pic>
    </p:spTree>
  </p:cSld>
  <p:clrMapOvr>
    <a:masterClrMapping/>
  </p:clrMapOvr>
  <p:transition spd="slow" advTm="2041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 Hearing Loss </a:t>
            </a:r>
            <a:br>
              <a:rPr lang="en-US" dirty="0"/>
            </a:br>
            <a:r>
              <a:rPr lang="en-US" dirty="0"/>
              <a:t>All That Important?</a:t>
            </a:r>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7791" y="2027014"/>
            <a:ext cx="6734138" cy="3782340"/>
          </a:xfrm>
          <a:prstGeom prst="rect">
            <a:avLst/>
          </a:prstGeom>
        </p:spPr>
      </p:pic>
      <p:pic>
        <p:nvPicPr>
          <p:cNvPr id="7" name="Picture 6">
            <a:extLst>
              <a:ext uri="{FF2B5EF4-FFF2-40B4-BE49-F238E27FC236}">
                <a16:creationId xmlns:a16="http://schemas.microsoft.com/office/drawing/2014/main" id="{41CC0E83-E7A4-6B47-B8A2-870E2C5CBCE5}"/>
              </a:ext>
            </a:extLst>
          </p:cNvPr>
          <p:cNvPicPr>
            <a:picLocks noChangeAspect="1"/>
          </p:cNvPicPr>
          <p:nvPr/>
        </p:nvPicPr>
        <p:blipFill>
          <a:blip r:embed="rId6"/>
          <a:stretch>
            <a:fillRect/>
          </a:stretch>
        </p:blipFill>
        <p:spPr>
          <a:xfrm>
            <a:off x="6940610" y="113780"/>
            <a:ext cx="2074129" cy="1074293"/>
          </a:xfrm>
          <a:prstGeom prst="rect">
            <a:avLst/>
          </a:prstGeom>
        </p:spPr>
      </p:pic>
      <p:pic>
        <p:nvPicPr>
          <p:cNvPr id="6" name="Audio 5">
            <a:hlinkClick r:id="" action="ppaction://media"/>
            <a:extLst>
              <a:ext uri="{FF2B5EF4-FFF2-40B4-BE49-F238E27FC236}">
                <a16:creationId xmlns:a16="http://schemas.microsoft.com/office/drawing/2014/main" id="{657296E8-C843-4A79-9047-8D4068D848D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832612241"/>
      </p:ext>
    </p:extLst>
  </p:cSld>
  <p:clrMapOvr>
    <a:masterClrMapping/>
  </p:clrMapOvr>
  <mc:AlternateContent xmlns:mc="http://schemas.openxmlformats.org/markup-compatibility/2006" xmlns:p14="http://schemas.microsoft.com/office/powerpoint/2010/main">
    <mc:Choice Requires="p14">
      <p:transition spd="slow" p14:dur="2000" advTm="5796"/>
    </mc:Choice>
    <mc:Fallback xmlns="">
      <p:transition spd="slow" advTm="5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47561"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t>Noise-Related Learning Issues</a:t>
            </a:r>
          </a:p>
        </p:txBody>
      </p:sp>
      <p:sp>
        <p:nvSpPr>
          <p:cNvPr id="10" name="TextBox 9"/>
          <p:cNvSpPr txBox="1"/>
          <p:nvPr/>
        </p:nvSpPr>
        <p:spPr>
          <a:xfrm>
            <a:off x="6622641" y="6481008"/>
            <a:ext cx="2465740" cy="307777"/>
          </a:xfrm>
          <a:prstGeom prst="rect">
            <a:avLst/>
          </a:prstGeom>
          <a:noFill/>
        </p:spPr>
        <p:txBody>
          <a:bodyPr wrap="none" rtlCol="0">
            <a:spAutoFit/>
          </a:bodyPr>
          <a:lstStyle/>
          <a:p>
            <a:pPr algn="r"/>
            <a:r>
              <a:rPr lang="en-US" sz="1400" dirty="0">
                <a:solidFill>
                  <a:schemeClr val="bg1"/>
                </a:solidFill>
              </a:rPr>
              <a:t>Sources available upon request</a:t>
            </a:r>
          </a:p>
        </p:txBody>
      </p:sp>
      <p:pic>
        <p:nvPicPr>
          <p:cNvPr id="8" name="Picture 7">
            <a:extLst>
              <a:ext uri="{FF2B5EF4-FFF2-40B4-BE49-F238E27FC236}">
                <a16:creationId xmlns:a16="http://schemas.microsoft.com/office/drawing/2014/main" id="{E51B74AD-B4AB-7F4A-9F1B-1A315667F398}"/>
              </a:ext>
            </a:extLst>
          </p:cNvPr>
          <p:cNvPicPr>
            <a:picLocks noChangeAspect="1"/>
          </p:cNvPicPr>
          <p:nvPr/>
        </p:nvPicPr>
        <p:blipFill>
          <a:blip r:embed="rId6"/>
          <a:stretch>
            <a:fillRect/>
          </a:stretch>
        </p:blipFill>
        <p:spPr>
          <a:xfrm>
            <a:off x="6940610" y="113780"/>
            <a:ext cx="2074129" cy="1074293"/>
          </a:xfrm>
          <a:prstGeom prst="rect">
            <a:avLst/>
          </a:prstGeom>
        </p:spPr>
      </p:pic>
      <p:sp>
        <p:nvSpPr>
          <p:cNvPr id="9" name="TextBox 8">
            <a:extLst>
              <a:ext uri="{FF2B5EF4-FFF2-40B4-BE49-F238E27FC236}">
                <a16:creationId xmlns:a16="http://schemas.microsoft.com/office/drawing/2014/main" id="{64A9C2E0-231F-9144-A8F9-DF23E117605A}"/>
              </a:ext>
            </a:extLst>
          </p:cNvPr>
          <p:cNvSpPr txBox="1"/>
          <p:nvPr/>
        </p:nvSpPr>
        <p:spPr>
          <a:xfrm>
            <a:off x="1280161" y="3080548"/>
            <a:ext cx="7987297" cy="646331"/>
          </a:xfrm>
          <a:prstGeom prst="rect">
            <a:avLst/>
          </a:prstGeom>
          <a:noFill/>
        </p:spPr>
        <p:txBody>
          <a:bodyPr wrap="square" rtlCol="0">
            <a:spAutoFit/>
          </a:bodyPr>
          <a:lstStyle/>
          <a:p>
            <a:pPr marL="571500" indent="-571500">
              <a:buFont typeface="Wingdings" pitchFamily="2" charset="2"/>
              <a:buChar char="Ø"/>
            </a:pPr>
            <a:r>
              <a:rPr lang="en-US" sz="3600" dirty="0"/>
              <a:t>Difficulty thinking</a:t>
            </a:r>
          </a:p>
        </p:txBody>
      </p:sp>
      <p:sp>
        <p:nvSpPr>
          <p:cNvPr id="11" name="TextBox 10">
            <a:extLst>
              <a:ext uri="{FF2B5EF4-FFF2-40B4-BE49-F238E27FC236}">
                <a16:creationId xmlns:a16="http://schemas.microsoft.com/office/drawing/2014/main" id="{8285BB26-D3F0-9C47-BE05-2BD8FAAA9E35}"/>
              </a:ext>
            </a:extLst>
          </p:cNvPr>
          <p:cNvSpPr txBox="1"/>
          <p:nvPr/>
        </p:nvSpPr>
        <p:spPr>
          <a:xfrm>
            <a:off x="1280161" y="3752139"/>
            <a:ext cx="5989319" cy="646331"/>
          </a:xfrm>
          <a:prstGeom prst="rect">
            <a:avLst/>
          </a:prstGeom>
          <a:noFill/>
        </p:spPr>
        <p:txBody>
          <a:bodyPr wrap="square" rtlCol="0">
            <a:spAutoFit/>
          </a:bodyPr>
          <a:lstStyle/>
          <a:p>
            <a:pPr marL="571500" indent="-571500">
              <a:buFont typeface="Wingdings" pitchFamily="2" charset="2"/>
              <a:buChar char="Ø"/>
            </a:pPr>
            <a:r>
              <a:rPr lang="en-US" sz="3600" dirty="0"/>
              <a:t>Trouble paying attention</a:t>
            </a:r>
          </a:p>
        </p:txBody>
      </p:sp>
      <p:sp>
        <p:nvSpPr>
          <p:cNvPr id="12" name="TextBox 11">
            <a:extLst>
              <a:ext uri="{FF2B5EF4-FFF2-40B4-BE49-F238E27FC236}">
                <a16:creationId xmlns:a16="http://schemas.microsoft.com/office/drawing/2014/main" id="{6D55CF93-AA97-BB41-8060-B23CB3720FAD}"/>
              </a:ext>
            </a:extLst>
          </p:cNvPr>
          <p:cNvSpPr txBox="1"/>
          <p:nvPr/>
        </p:nvSpPr>
        <p:spPr>
          <a:xfrm>
            <a:off x="1280161" y="4464186"/>
            <a:ext cx="7543800" cy="646331"/>
          </a:xfrm>
          <a:prstGeom prst="rect">
            <a:avLst/>
          </a:prstGeom>
          <a:noFill/>
        </p:spPr>
        <p:txBody>
          <a:bodyPr wrap="square" rtlCol="0">
            <a:spAutoFit/>
          </a:bodyPr>
          <a:lstStyle/>
          <a:p>
            <a:pPr marL="571500" indent="-571500">
              <a:buFont typeface="Wingdings" pitchFamily="2" charset="2"/>
              <a:buChar char="Ø"/>
            </a:pPr>
            <a:r>
              <a:rPr lang="en-US" sz="3600" dirty="0"/>
              <a:t>Problems</a:t>
            </a:r>
            <a:r>
              <a:rPr lang="en-US" sz="2400" dirty="0"/>
              <a:t> </a:t>
            </a:r>
            <a:r>
              <a:rPr lang="en-US" sz="3600" dirty="0"/>
              <a:t>remembering information </a:t>
            </a:r>
          </a:p>
        </p:txBody>
      </p:sp>
      <p:sp>
        <p:nvSpPr>
          <p:cNvPr id="15" name="TextBox 14">
            <a:extLst>
              <a:ext uri="{FF2B5EF4-FFF2-40B4-BE49-F238E27FC236}">
                <a16:creationId xmlns:a16="http://schemas.microsoft.com/office/drawing/2014/main" id="{887ACF87-BC98-A245-A8A9-0C792328BF23}"/>
              </a:ext>
            </a:extLst>
          </p:cNvPr>
          <p:cNvSpPr txBox="1"/>
          <p:nvPr/>
        </p:nvSpPr>
        <p:spPr>
          <a:xfrm>
            <a:off x="1280161" y="2455123"/>
            <a:ext cx="4763799" cy="646331"/>
          </a:xfrm>
          <a:prstGeom prst="rect">
            <a:avLst/>
          </a:prstGeom>
          <a:noFill/>
        </p:spPr>
        <p:txBody>
          <a:bodyPr wrap="square" rtlCol="0">
            <a:spAutoFit/>
          </a:bodyPr>
          <a:lstStyle/>
          <a:p>
            <a:pPr marL="571500" indent="-571500">
              <a:buFont typeface="Wingdings" pitchFamily="2" charset="2"/>
              <a:buChar char="Ø"/>
            </a:pPr>
            <a:r>
              <a:rPr lang="en-US" sz="3600" dirty="0"/>
              <a:t>Learning problems</a:t>
            </a:r>
          </a:p>
        </p:txBody>
      </p:sp>
      <p:pic>
        <p:nvPicPr>
          <p:cNvPr id="6" name="Audio 5">
            <a:hlinkClick r:id="" action="ppaction://media"/>
            <a:extLst>
              <a:ext uri="{FF2B5EF4-FFF2-40B4-BE49-F238E27FC236}">
                <a16:creationId xmlns:a16="http://schemas.microsoft.com/office/drawing/2014/main" id="{905770CE-F8ED-4175-BBA5-6FD0D0C97584}"/>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1873036017"/>
      </p:ext>
    </p:extLst>
  </p:cSld>
  <p:clrMapOvr>
    <a:masterClrMapping/>
  </p:clrMapOvr>
  <p:transition spd="slow" advTm="1408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6"/>
                </p:tgtEl>
              </p:cMediaNode>
            </p:audio>
          </p:childTnLst>
        </p:cTn>
      </p:par>
    </p:tnLst>
    <p:bldLst>
      <p:bldP spid="9" grpId="0"/>
      <p:bldP spid="11" grpId="0"/>
      <p:bldP spid="12" grpId="0"/>
      <p:bldP spid="1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t>Noise-Related Health Problems</a:t>
            </a:r>
          </a:p>
        </p:txBody>
      </p:sp>
      <p:sp>
        <p:nvSpPr>
          <p:cNvPr id="10" name="TextBox 9"/>
          <p:cNvSpPr txBox="1"/>
          <p:nvPr/>
        </p:nvSpPr>
        <p:spPr>
          <a:xfrm>
            <a:off x="6622641" y="6481008"/>
            <a:ext cx="2465740" cy="307777"/>
          </a:xfrm>
          <a:prstGeom prst="rect">
            <a:avLst/>
          </a:prstGeom>
          <a:noFill/>
        </p:spPr>
        <p:txBody>
          <a:bodyPr wrap="none" rtlCol="0">
            <a:spAutoFit/>
          </a:bodyPr>
          <a:lstStyle/>
          <a:p>
            <a:pPr algn="r"/>
            <a:r>
              <a:rPr lang="en-US" sz="1400" dirty="0">
                <a:solidFill>
                  <a:schemeClr val="bg1"/>
                </a:solidFill>
              </a:rPr>
              <a:t>Sources available upon request</a:t>
            </a:r>
          </a:p>
        </p:txBody>
      </p:sp>
      <p:pic>
        <p:nvPicPr>
          <p:cNvPr id="8" name="Picture 7">
            <a:extLst>
              <a:ext uri="{FF2B5EF4-FFF2-40B4-BE49-F238E27FC236}">
                <a16:creationId xmlns:a16="http://schemas.microsoft.com/office/drawing/2014/main" id="{E51B74AD-B4AB-7F4A-9F1B-1A315667F398}"/>
              </a:ext>
            </a:extLst>
          </p:cNvPr>
          <p:cNvPicPr>
            <a:picLocks noChangeAspect="1"/>
          </p:cNvPicPr>
          <p:nvPr/>
        </p:nvPicPr>
        <p:blipFill>
          <a:blip r:embed="rId6"/>
          <a:stretch>
            <a:fillRect/>
          </a:stretch>
        </p:blipFill>
        <p:spPr>
          <a:xfrm>
            <a:off x="6940610" y="113780"/>
            <a:ext cx="2074129" cy="1074293"/>
          </a:xfrm>
          <a:prstGeom prst="rect">
            <a:avLst/>
          </a:prstGeom>
        </p:spPr>
      </p:pic>
      <p:pic>
        <p:nvPicPr>
          <p:cNvPr id="5" name="Picture 4" descr="A picture or a smiling emoticon wearing glasses&#10;">
            <a:extLst>
              <a:ext uri="{FF2B5EF4-FFF2-40B4-BE49-F238E27FC236}">
                <a16:creationId xmlns:a16="http://schemas.microsoft.com/office/drawing/2014/main" id="{CC3A4FFA-B9DC-7547-8826-F31FC92BA9C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1554" y="2634926"/>
            <a:ext cx="2390948" cy="1588148"/>
          </a:xfrm>
          <a:prstGeom prst="rect">
            <a:avLst/>
          </a:prstGeom>
        </p:spPr>
      </p:pic>
      <p:pic>
        <p:nvPicPr>
          <p:cNvPr id="18" name="Picture 17" descr="An emoticon of a sad face&#10;">
            <a:extLst>
              <a:ext uri="{FF2B5EF4-FFF2-40B4-BE49-F238E27FC236}">
                <a16:creationId xmlns:a16="http://schemas.microsoft.com/office/drawing/2014/main" id="{86B1F555-BD80-BB4C-BC0D-0A7A5843C56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399386" y="2634926"/>
            <a:ext cx="2390948" cy="1588148"/>
          </a:xfrm>
          <a:prstGeom prst="rect">
            <a:avLst/>
          </a:prstGeom>
        </p:spPr>
      </p:pic>
      <p:pic>
        <p:nvPicPr>
          <p:cNvPr id="20" name="Picture 19" descr="A close up of a sleeping emoticon&#10;&#10;Description automatically generated">
            <a:extLst>
              <a:ext uri="{FF2B5EF4-FFF2-40B4-BE49-F238E27FC236}">
                <a16:creationId xmlns:a16="http://schemas.microsoft.com/office/drawing/2014/main" id="{4AEF48C3-A9DB-3B4E-B556-02AD3CC1CF3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445411" y="2760997"/>
            <a:ext cx="1733389" cy="1733389"/>
          </a:xfrm>
          <a:prstGeom prst="rect">
            <a:avLst/>
          </a:prstGeom>
        </p:spPr>
      </p:pic>
      <p:sp>
        <p:nvSpPr>
          <p:cNvPr id="23" name="TextBox 22">
            <a:extLst>
              <a:ext uri="{FF2B5EF4-FFF2-40B4-BE49-F238E27FC236}">
                <a16:creationId xmlns:a16="http://schemas.microsoft.com/office/drawing/2014/main" id="{15041739-C4F0-6C42-84CA-DA9098110733}"/>
              </a:ext>
            </a:extLst>
          </p:cNvPr>
          <p:cNvSpPr txBox="1"/>
          <p:nvPr/>
        </p:nvSpPr>
        <p:spPr>
          <a:xfrm>
            <a:off x="2203912" y="4516016"/>
            <a:ext cx="2390948" cy="646331"/>
          </a:xfrm>
          <a:prstGeom prst="rect">
            <a:avLst/>
          </a:prstGeom>
          <a:noFill/>
        </p:spPr>
        <p:txBody>
          <a:bodyPr wrap="square" rtlCol="0">
            <a:spAutoFit/>
          </a:bodyPr>
          <a:lstStyle/>
          <a:p>
            <a:r>
              <a:rPr lang="en-US" sz="3600" b="1" dirty="0"/>
              <a:t>FEEL WELL?</a:t>
            </a:r>
          </a:p>
        </p:txBody>
      </p:sp>
      <p:sp>
        <p:nvSpPr>
          <p:cNvPr id="24" name="TextBox 23">
            <a:extLst>
              <a:ext uri="{FF2B5EF4-FFF2-40B4-BE49-F238E27FC236}">
                <a16:creationId xmlns:a16="http://schemas.microsoft.com/office/drawing/2014/main" id="{FEE882DB-B917-B544-9DEE-AF4125943FCC}"/>
              </a:ext>
            </a:extLst>
          </p:cNvPr>
          <p:cNvSpPr txBox="1"/>
          <p:nvPr/>
        </p:nvSpPr>
        <p:spPr>
          <a:xfrm>
            <a:off x="6622640" y="4577571"/>
            <a:ext cx="1733389" cy="646331"/>
          </a:xfrm>
          <a:prstGeom prst="rect">
            <a:avLst/>
          </a:prstGeom>
          <a:noFill/>
        </p:spPr>
        <p:txBody>
          <a:bodyPr wrap="square" rtlCol="0">
            <a:spAutoFit/>
          </a:bodyPr>
          <a:lstStyle/>
          <a:p>
            <a:r>
              <a:rPr lang="en-US" sz="3600" b="1" dirty="0"/>
              <a:t>SLEEP?</a:t>
            </a:r>
          </a:p>
        </p:txBody>
      </p:sp>
      <p:pic>
        <p:nvPicPr>
          <p:cNvPr id="7" name="Audio 6">
            <a:hlinkClick r:id="" action="ppaction://media"/>
            <a:extLst>
              <a:ext uri="{FF2B5EF4-FFF2-40B4-BE49-F238E27FC236}">
                <a16:creationId xmlns:a16="http://schemas.microsoft.com/office/drawing/2014/main" id="{80F6D94E-8936-4173-8A41-39E12B90328E}"/>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4054214034"/>
      </p:ext>
    </p:extLst>
  </p:cSld>
  <p:clrMapOvr>
    <a:masterClrMapping/>
  </p:clrMapOvr>
  <p:transition spd="slow" advTm="637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7"/>
                </p:tgtEl>
              </p:cMediaNode>
            </p:audio>
          </p:childTnLst>
        </p:cTn>
      </p:par>
    </p:tnLst>
    <p:bldLst>
      <p:bldP spid="23" grpId="0"/>
      <p:bldP spid="2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Hearing Simulator</a:t>
            </a:r>
          </a:p>
        </p:txBody>
      </p:sp>
      <p:sp>
        <p:nvSpPr>
          <p:cNvPr id="2" name="Content Placeholder 1"/>
          <p:cNvSpPr>
            <a:spLocks noGrp="1"/>
          </p:cNvSpPr>
          <p:nvPr>
            <p:ph idx="1"/>
          </p:nvPr>
        </p:nvSpPr>
        <p:spPr>
          <a:xfrm>
            <a:off x="3561348" y="6434059"/>
            <a:ext cx="7356107" cy="423942"/>
          </a:xfrm>
        </p:spPr>
        <p:txBody>
          <a:bodyPr/>
          <a:lstStyle/>
          <a:p>
            <a:r>
              <a:rPr lang="en-US" dirty="0">
                <a:solidFill>
                  <a:schemeClr val="bg1"/>
                </a:solidFill>
              </a:rPr>
              <a:t>https://</a:t>
            </a:r>
            <a:r>
              <a:rPr lang="en-US" dirty="0" err="1">
                <a:solidFill>
                  <a:schemeClr val="bg1"/>
                </a:solidFill>
              </a:rPr>
              <a:t>www.youtube.com</a:t>
            </a:r>
            <a:r>
              <a:rPr lang="en-US" dirty="0">
                <a:solidFill>
                  <a:schemeClr val="bg1"/>
                </a:solidFill>
              </a:rPr>
              <a:t>/</a:t>
            </a:r>
            <a:r>
              <a:rPr lang="en-US" dirty="0" err="1">
                <a:solidFill>
                  <a:schemeClr val="bg1"/>
                </a:solidFill>
              </a:rPr>
              <a:t>watch?v</a:t>
            </a:r>
            <a:r>
              <a:rPr lang="en-US" dirty="0">
                <a:solidFill>
                  <a:schemeClr val="bg1"/>
                </a:solidFill>
              </a:rPr>
              <a:t>=TD5E88fFnxE</a:t>
            </a:r>
          </a:p>
          <a:p>
            <a:endParaRPr lang="en-US" dirty="0">
              <a:solidFill>
                <a:schemeClr val="bg1"/>
              </a:solidFill>
              <a:highlight>
                <a:srgbClr val="318AC2"/>
              </a:highlight>
            </a:endParaRPr>
          </a:p>
        </p:txBody>
      </p:sp>
      <p:pic>
        <p:nvPicPr>
          <p:cNvPr id="179" name="media1.mov"/>
          <p:cNvPicPr>
            <a:picLocks/>
          </p:cNvPicPr>
          <p:nvPr>
            <a:videoFile r:link="rId2"/>
            <p:extLst>
              <p:ext uri="{DAA4B4D4-6D71-4841-9C94-3DE7FCFB9230}">
                <p14:media xmlns:p14="http://schemas.microsoft.com/office/powerpoint/2010/main" r:embed="rId3">
                  <p14:trim end="6539"/>
                </p14:media>
              </p:ext>
            </p:extLst>
          </p:nvPr>
        </p:nvPicPr>
        <p:blipFill>
          <a:blip r:embed="rId8"/>
          <a:stretch>
            <a:fillRect/>
          </a:stretch>
        </p:blipFill>
        <p:spPr>
          <a:xfrm>
            <a:off x="1678153" y="2141237"/>
            <a:ext cx="5833414" cy="3888945"/>
          </a:xfrm>
          <a:prstGeom prst="rect">
            <a:avLst/>
          </a:prstGeom>
          <a:ln w="12700">
            <a:miter lim="400000"/>
          </a:ln>
        </p:spPr>
      </p:pic>
      <p:pic>
        <p:nvPicPr>
          <p:cNvPr id="6" name="Picture 5">
            <a:extLst>
              <a:ext uri="{FF2B5EF4-FFF2-40B4-BE49-F238E27FC236}">
                <a16:creationId xmlns:a16="http://schemas.microsoft.com/office/drawing/2014/main" id="{7E3BFF9A-CE3E-1149-BE66-E6DDCA1F8D87}"/>
              </a:ext>
            </a:extLst>
          </p:cNvPr>
          <p:cNvPicPr>
            <a:picLocks noChangeAspect="1"/>
          </p:cNvPicPr>
          <p:nvPr/>
        </p:nvPicPr>
        <p:blipFill>
          <a:blip r:embed="rId9"/>
          <a:stretch>
            <a:fillRect/>
          </a:stretch>
        </p:blipFill>
        <p:spPr>
          <a:xfrm>
            <a:off x="6940610" y="113780"/>
            <a:ext cx="2074129" cy="1074293"/>
          </a:xfrm>
          <a:prstGeom prst="rect">
            <a:avLst/>
          </a:prstGeom>
        </p:spPr>
      </p:pic>
      <p:pic>
        <p:nvPicPr>
          <p:cNvPr id="4" name="Audio 3">
            <a:hlinkClick r:id="" action="ppaction://media"/>
            <a:extLst>
              <a:ext uri="{FF2B5EF4-FFF2-40B4-BE49-F238E27FC236}">
                <a16:creationId xmlns:a16="http://schemas.microsoft.com/office/drawing/2014/main" id="{09A701CC-4534-415E-B6CB-DB82F8AF53F3}"/>
              </a:ext>
            </a:extLst>
          </p:cNvPr>
          <p:cNvPicPr>
            <a:picLocks noChangeAspect="1"/>
          </p:cNvPicPr>
          <p:nvPr>
            <a:audioFile r:link="rId5"/>
            <p:extLst>
              <p:ext uri="{DAA4B4D4-6D71-4841-9C94-3DE7FCFB9230}">
                <p14:media xmlns:p14="http://schemas.microsoft.com/office/powerpoint/2010/main" r:embed="rId4"/>
              </p:ext>
            </p:extLst>
          </p:nvPr>
        </p:nvPicPr>
        <p:blipFill>
          <a:blip r:embed="rId10"/>
          <a:stretch>
            <a:fillRect/>
          </a:stretch>
        </p:blipFill>
        <p:spPr>
          <a:xfrm>
            <a:off x="8504238" y="6218238"/>
            <a:ext cx="487362" cy="487362"/>
          </a:xfrm>
          <a:prstGeom prst="rect">
            <a:avLst/>
          </a:prstGeom>
        </p:spPr>
      </p:pic>
    </p:spTree>
    <p:custDataLst>
      <p:tags r:id="rId1"/>
    </p:custDataLst>
  </p:cSld>
  <p:clrMapOvr>
    <a:masterClrMapping/>
  </p:clrMapOvr>
  <p:transition spd="slow" advTm="53815"/>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2982" fill="hold"/>
                                        <p:tgtEl>
                                          <p:spTgt spid="17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46955">
                <p:cTn id="11" fill="hold" display="0">
                  <p:stCondLst>
                    <p:cond delay="indefinite"/>
                  </p:stCondLst>
                </p:cTn>
                <p:tgtEl>
                  <p:spTgt spid="179"/>
                </p:tgtEl>
              </p:cMediaNode>
            </p:video>
            <p:seq concurrent="1" nextAc="seek">
              <p:cTn id="12" restart="whenNotActive" fill="hold" evtFilter="cancelBubble" nodeType="interactiveSeq">
                <p:stCondLst>
                  <p:cond evt="onClick" delay="0">
                    <p:tgtEl>
                      <p:spTgt spid="17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79"/>
                                        </p:tgtEl>
                                      </p:cBhvr>
                                    </p:cmd>
                                  </p:childTnLst>
                                </p:cTn>
                              </p:par>
                            </p:childTnLst>
                          </p:cTn>
                        </p:par>
                      </p:childTnLst>
                    </p:cTn>
                  </p:par>
                </p:childTnLst>
              </p:cTn>
              <p:nextCondLst>
                <p:cond evt="onClick" delay="0">
                  <p:tgtEl>
                    <p:spTgt spid="179"/>
                  </p:tgtEl>
                </p:cond>
              </p:nextCondLst>
            </p:seq>
            <p:audio isNarration="1">
              <p:cMediaNode vol="100000" showWhenStopped="0">
                <p:cTn id="1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19602" objId="179"/>
        <p14:stopEvt time="52690" objId="179"/>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Hearing Simulator</a:t>
            </a:r>
          </a:p>
        </p:txBody>
      </p:sp>
      <p:sp>
        <p:nvSpPr>
          <p:cNvPr id="2" name="Content Placeholder 1"/>
          <p:cNvSpPr>
            <a:spLocks noGrp="1"/>
          </p:cNvSpPr>
          <p:nvPr>
            <p:ph idx="1"/>
          </p:nvPr>
        </p:nvSpPr>
        <p:spPr>
          <a:xfrm>
            <a:off x="3561348" y="6434059"/>
            <a:ext cx="7356107" cy="423942"/>
          </a:xfrm>
        </p:spPr>
        <p:txBody>
          <a:bodyPr/>
          <a:lstStyle/>
          <a:p>
            <a:r>
              <a:rPr lang="en-US" dirty="0">
                <a:solidFill>
                  <a:schemeClr val="bg1"/>
                </a:solidFill>
              </a:rPr>
              <a:t>https://</a:t>
            </a:r>
            <a:r>
              <a:rPr lang="en-US" dirty="0" err="1">
                <a:solidFill>
                  <a:schemeClr val="bg1"/>
                </a:solidFill>
              </a:rPr>
              <a:t>www.youtube.com</a:t>
            </a:r>
            <a:r>
              <a:rPr lang="en-US" dirty="0">
                <a:solidFill>
                  <a:schemeClr val="bg1"/>
                </a:solidFill>
              </a:rPr>
              <a:t>/</a:t>
            </a:r>
            <a:r>
              <a:rPr lang="en-US" dirty="0" err="1">
                <a:solidFill>
                  <a:schemeClr val="bg1"/>
                </a:solidFill>
              </a:rPr>
              <a:t>watch?v</a:t>
            </a:r>
            <a:r>
              <a:rPr lang="en-US" dirty="0">
                <a:solidFill>
                  <a:schemeClr val="bg1"/>
                </a:solidFill>
              </a:rPr>
              <a:t>=TD5E88fFnxE</a:t>
            </a:r>
          </a:p>
          <a:p>
            <a:endParaRPr lang="en-US" dirty="0">
              <a:solidFill>
                <a:schemeClr val="bg1"/>
              </a:solidFill>
              <a:highlight>
                <a:srgbClr val="318AC2"/>
              </a:highlight>
            </a:endParaRPr>
          </a:p>
        </p:txBody>
      </p:sp>
      <p:pic>
        <p:nvPicPr>
          <p:cNvPr id="179" name="media1.mov"/>
          <p:cNvPicPr>
            <a:picLocks/>
          </p:cNvPicPr>
          <p:nvPr>
            <a:videoFile r:link="rId3"/>
            <p:extLst>
              <p:ext uri="{DAA4B4D4-6D71-4841-9C94-3DE7FCFB9230}">
                <p14:media xmlns:p14="http://schemas.microsoft.com/office/powerpoint/2010/main" r:embed="rId2"/>
              </p:ext>
            </p:extLst>
          </p:nvPr>
        </p:nvPicPr>
        <p:blipFill>
          <a:blip r:embed="rId8"/>
          <a:stretch>
            <a:fillRect/>
          </a:stretch>
        </p:blipFill>
        <p:spPr>
          <a:xfrm>
            <a:off x="1678153" y="2141237"/>
            <a:ext cx="5833414" cy="3888945"/>
          </a:xfrm>
          <a:prstGeom prst="rect">
            <a:avLst/>
          </a:prstGeom>
          <a:ln w="12700">
            <a:miter lim="400000"/>
          </a:ln>
        </p:spPr>
      </p:pic>
      <p:pic>
        <p:nvPicPr>
          <p:cNvPr id="6" name="Picture 5">
            <a:extLst>
              <a:ext uri="{FF2B5EF4-FFF2-40B4-BE49-F238E27FC236}">
                <a16:creationId xmlns:a16="http://schemas.microsoft.com/office/drawing/2014/main" id="{7E3BFF9A-CE3E-1149-BE66-E6DDCA1F8D87}"/>
              </a:ext>
            </a:extLst>
          </p:cNvPr>
          <p:cNvPicPr>
            <a:picLocks noChangeAspect="1"/>
          </p:cNvPicPr>
          <p:nvPr/>
        </p:nvPicPr>
        <p:blipFill>
          <a:blip r:embed="rId9"/>
          <a:stretch>
            <a:fillRect/>
          </a:stretch>
        </p:blipFill>
        <p:spPr>
          <a:xfrm>
            <a:off x="6940610" y="113780"/>
            <a:ext cx="2074129" cy="1074293"/>
          </a:xfrm>
          <a:prstGeom prst="rect">
            <a:avLst/>
          </a:prstGeom>
        </p:spPr>
      </p:pic>
      <p:pic>
        <p:nvPicPr>
          <p:cNvPr id="5" name="Picture 4" descr="A picture containing food&#10;&#10;Description automatically generated">
            <a:extLst>
              <a:ext uri="{FF2B5EF4-FFF2-40B4-BE49-F238E27FC236}">
                <a16:creationId xmlns:a16="http://schemas.microsoft.com/office/drawing/2014/main" id="{71FC6C3A-ECBB-2540-81B4-762089E715F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678153" y="2139938"/>
            <a:ext cx="6437863" cy="3891544"/>
          </a:xfrm>
          <a:prstGeom prst="rect">
            <a:avLst/>
          </a:prstGeom>
        </p:spPr>
      </p:pic>
      <p:pic>
        <p:nvPicPr>
          <p:cNvPr id="4" name="Audio 3">
            <a:hlinkClick r:id="" action="ppaction://media"/>
            <a:extLst>
              <a:ext uri="{FF2B5EF4-FFF2-40B4-BE49-F238E27FC236}">
                <a16:creationId xmlns:a16="http://schemas.microsoft.com/office/drawing/2014/main" id="{FC12764D-CA98-4EE0-8317-C75081457412}"/>
              </a:ext>
            </a:extLst>
          </p:cNvPr>
          <p:cNvPicPr>
            <a:picLocks noChangeAspect="1"/>
          </p:cNvPicPr>
          <p:nvPr>
            <a:audioFile r:link="rId5"/>
            <p:extLst>
              <p:ext uri="{DAA4B4D4-6D71-4841-9C94-3DE7FCFB9230}">
                <p14:media xmlns:p14="http://schemas.microsoft.com/office/powerpoint/2010/main" r:embed="rId4"/>
              </p:ext>
            </p:extLst>
          </p:nvPr>
        </p:nvPicPr>
        <p:blipFill>
          <a:blip r:embed="rId11"/>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1113321445"/>
      </p:ext>
    </p:extLst>
  </p:cSld>
  <p:clrMapOvr>
    <a:masterClrMapping/>
  </p:clrMapOvr>
  <p:transition spd="slow" advTm="24950"/>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46955">
                <p:cTn id="7" fill="hold" display="0">
                  <p:stCondLst>
                    <p:cond delay="indefinite"/>
                  </p:stCondLst>
                </p:cTn>
                <p:tgtEl>
                  <p:spTgt spid="179"/>
                </p:tgtEl>
              </p:cMediaNode>
            </p:video>
            <p:audio isNarration="1">
              <p:cMediaNode vol="100000" showWhenStopped="0">
                <p:cTn id="8"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5" name="image11.png"/>
          <p:cNvPicPr>
            <a:picLocks noChangeAspect="1"/>
          </p:cNvPicPr>
          <p:nvPr/>
        </p:nvPicPr>
        <p:blipFill>
          <a:blip r:embed="rId8"/>
          <a:stretch>
            <a:fillRect/>
          </a:stretch>
        </p:blipFill>
        <p:spPr>
          <a:xfrm>
            <a:off x="3592512" y="363536"/>
            <a:ext cx="762002" cy="711203"/>
          </a:xfrm>
          <a:prstGeom prst="rect">
            <a:avLst/>
          </a:prstGeom>
          <a:ln w="12700">
            <a:miter lim="400000"/>
          </a:ln>
        </p:spPr>
      </p:pic>
      <p:pic>
        <p:nvPicPr>
          <p:cNvPr id="186" name="media1.wav"/>
          <p:cNvPicPr>
            <a:picLocks/>
          </p:cNvPicPr>
          <p:nvPr>
            <a:audioFile r:link="rId2"/>
            <p:extLst>
              <p:ext uri="{DAA4B4D4-6D71-4841-9C94-3DE7FCFB9230}">
                <p14:media xmlns:p14="http://schemas.microsoft.com/office/powerpoint/2010/main" r:embed="rId3">
                  <p14:trim end="4571.0226"/>
                </p14:media>
              </p:ext>
            </p:extLst>
          </p:nvPr>
        </p:nvPicPr>
        <p:blipFill>
          <a:blip r:embed="rId9"/>
          <a:stretch>
            <a:fillRect/>
          </a:stretch>
        </p:blipFill>
        <p:spPr>
          <a:xfrm>
            <a:off x="2474566" y="5565775"/>
            <a:ext cx="571501" cy="571500"/>
          </a:xfrm>
          <a:prstGeom prst="rect">
            <a:avLst/>
          </a:prstGeom>
          <a:ln w="12700">
            <a:miter lim="400000"/>
          </a:ln>
        </p:spPr>
      </p:pic>
      <p:pic>
        <p:nvPicPr>
          <p:cNvPr id="10" name="Picture 9" descr="imgres.jpg"/>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342148" y="2511332"/>
            <a:ext cx="2505423" cy="3268822"/>
          </a:xfrm>
          <a:prstGeom prst="rect">
            <a:avLst/>
          </a:prstGeom>
        </p:spPr>
      </p:pic>
      <p:sp>
        <p:nvSpPr>
          <p:cNvPr id="2" name="Title 1"/>
          <p:cNvSpPr>
            <a:spLocks noGrp="1"/>
          </p:cNvSpPr>
          <p:nvPr>
            <p:ph type="title"/>
          </p:nvPr>
        </p:nvSpPr>
        <p:spPr/>
        <p:txBody>
          <a:bodyPr/>
          <a:lstStyle/>
          <a:p>
            <a:r>
              <a:rPr lang="en-US" dirty="0"/>
              <a:t>Hearing Simulator</a:t>
            </a:r>
          </a:p>
        </p:txBody>
      </p:sp>
      <p:sp>
        <p:nvSpPr>
          <p:cNvPr id="3" name="Content Placeholder 2"/>
          <p:cNvSpPr>
            <a:spLocks noGrp="1"/>
          </p:cNvSpPr>
          <p:nvPr>
            <p:ph sz="half" idx="1"/>
          </p:nvPr>
        </p:nvSpPr>
        <p:spPr>
          <a:xfrm>
            <a:off x="3423684" y="2052735"/>
            <a:ext cx="3189767" cy="350223"/>
          </a:xfrm>
        </p:spPr>
        <p:txBody>
          <a:bodyPr>
            <a:normAutofit fontScale="92500" lnSpcReduction="20000"/>
          </a:bodyPr>
          <a:lstStyle/>
          <a:p>
            <a:r>
              <a:rPr lang="en-US" sz="2400" dirty="0"/>
              <a:t>Mild Hearing Loss</a:t>
            </a:r>
          </a:p>
        </p:txBody>
      </p:sp>
      <p:pic>
        <p:nvPicPr>
          <p:cNvPr id="12" name="Picture 11">
            <a:extLst>
              <a:ext uri="{FF2B5EF4-FFF2-40B4-BE49-F238E27FC236}">
                <a16:creationId xmlns:a16="http://schemas.microsoft.com/office/drawing/2014/main" id="{29DB366A-230F-8F4A-B12C-3DCDB2625C87}"/>
              </a:ext>
            </a:extLst>
          </p:cNvPr>
          <p:cNvPicPr>
            <a:picLocks noChangeAspect="1"/>
          </p:cNvPicPr>
          <p:nvPr/>
        </p:nvPicPr>
        <p:blipFill>
          <a:blip r:embed="rId11"/>
          <a:stretch>
            <a:fillRect/>
          </a:stretch>
        </p:blipFill>
        <p:spPr>
          <a:xfrm>
            <a:off x="6940610" y="113780"/>
            <a:ext cx="2074129" cy="1074293"/>
          </a:xfrm>
          <a:prstGeom prst="rect">
            <a:avLst/>
          </a:prstGeom>
        </p:spPr>
      </p:pic>
      <p:pic>
        <p:nvPicPr>
          <p:cNvPr id="6" name="Audio 5">
            <a:hlinkClick r:id="" action="ppaction://media"/>
            <a:extLst>
              <a:ext uri="{FF2B5EF4-FFF2-40B4-BE49-F238E27FC236}">
                <a16:creationId xmlns:a16="http://schemas.microsoft.com/office/drawing/2014/main" id="{F1975ACA-F2AC-4C24-AED4-872D029DF0B8}"/>
              </a:ext>
            </a:extLst>
          </p:cNvPr>
          <p:cNvPicPr>
            <a:picLocks noChangeAspect="1"/>
          </p:cNvPicPr>
          <p:nvPr>
            <a:audioFile r:link="rId5"/>
            <p:extLst>
              <p:ext uri="{DAA4B4D4-6D71-4841-9C94-3DE7FCFB9230}">
                <p14:media xmlns:p14="http://schemas.microsoft.com/office/powerpoint/2010/main" r:embed="rId4"/>
              </p:ext>
            </p:extLst>
          </p:nvPr>
        </p:nvPicPr>
        <p:blipFill>
          <a:blip r:embed="rId12"/>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729724674"/>
      </p:ext>
    </p:extLst>
  </p:cSld>
  <p:clrMapOvr>
    <a:masterClrMapping/>
  </p:clrMapOvr>
  <p:transition spd="slow" advTm="27291"/>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429" fill="hold"/>
                                        <p:tgtEl>
                                          <p:spTgt spid="18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11" fill="hold" display="0">
                  <p:stCondLst>
                    <p:cond delay="indefinite"/>
                  </p:stCondLst>
                </p:cTn>
                <p:tgtEl>
                  <p:spTgt spid="186"/>
                </p:tgtEl>
              </p:cMediaNode>
            </p:audio>
            <p:audio isNarration="1">
              <p:cMediaNode vol="80000" showWhenStopped="0">
                <p:cTn id="12"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15621" objId="186"/>
        <p14:stopEvt time="26071" objId="186"/>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5" name="image11.png"/>
          <p:cNvPicPr>
            <a:picLocks noChangeAspect="1"/>
          </p:cNvPicPr>
          <p:nvPr/>
        </p:nvPicPr>
        <p:blipFill>
          <a:blip r:embed="rId8"/>
          <a:stretch>
            <a:fillRect/>
          </a:stretch>
        </p:blipFill>
        <p:spPr>
          <a:xfrm>
            <a:off x="3592512" y="363536"/>
            <a:ext cx="762002" cy="711203"/>
          </a:xfrm>
          <a:prstGeom prst="rect">
            <a:avLst/>
          </a:prstGeom>
          <a:ln w="12700">
            <a:miter lim="400000"/>
          </a:ln>
        </p:spPr>
      </p:pic>
      <p:pic>
        <p:nvPicPr>
          <p:cNvPr id="187" name="media2.wav"/>
          <p:cNvPicPr>
            <a:picLocks/>
          </p:cNvPicPr>
          <p:nvPr>
            <a:audioFile r:link="rId2"/>
            <p:extLst>
              <p:ext uri="{DAA4B4D4-6D71-4841-9C94-3DE7FCFB9230}">
                <p14:media xmlns:p14="http://schemas.microsoft.com/office/powerpoint/2010/main" r:embed="rId3">
                  <p14:trim end="3986.8752"/>
                </p14:media>
              </p:ext>
            </p:extLst>
          </p:nvPr>
        </p:nvPicPr>
        <p:blipFill>
          <a:blip r:embed="rId9"/>
          <a:stretch>
            <a:fillRect/>
          </a:stretch>
        </p:blipFill>
        <p:spPr>
          <a:xfrm>
            <a:off x="2493593" y="5469289"/>
            <a:ext cx="571501" cy="571500"/>
          </a:xfrm>
          <a:prstGeom prst="rect">
            <a:avLst/>
          </a:prstGeom>
          <a:ln w="12700">
            <a:miter lim="400000"/>
          </a:ln>
        </p:spPr>
      </p:pic>
      <p:sp>
        <p:nvSpPr>
          <p:cNvPr id="2" name="Title 1"/>
          <p:cNvSpPr>
            <a:spLocks noGrp="1"/>
          </p:cNvSpPr>
          <p:nvPr>
            <p:ph type="title"/>
          </p:nvPr>
        </p:nvSpPr>
        <p:spPr/>
        <p:txBody>
          <a:bodyPr/>
          <a:lstStyle/>
          <a:p>
            <a:r>
              <a:rPr lang="en-US" dirty="0"/>
              <a:t>Hearing Simulator</a:t>
            </a:r>
          </a:p>
        </p:txBody>
      </p:sp>
      <p:sp>
        <p:nvSpPr>
          <p:cNvPr id="4" name="Content Placeholder 3"/>
          <p:cNvSpPr>
            <a:spLocks noGrp="1"/>
          </p:cNvSpPr>
          <p:nvPr>
            <p:ph sz="half" idx="2"/>
          </p:nvPr>
        </p:nvSpPr>
        <p:spPr>
          <a:xfrm>
            <a:off x="3457868" y="1948660"/>
            <a:ext cx="4774247" cy="3806379"/>
          </a:xfrm>
        </p:spPr>
        <p:txBody>
          <a:bodyPr>
            <a:normAutofit/>
          </a:bodyPr>
          <a:lstStyle/>
          <a:p>
            <a:r>
              <a:rPr lang="en-US" sz="2400" dirty="0"/>
              <a:t>Healthy Hearing</a:t>
            </a:r>
          </a:p>
        </p:txBody>
      </p:sp>
      <p:pic>
        <p:nvPicPr>
          <p:cNvPr id="13" name="Picture 12" descr="imgres.jpg"/>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435310" y="2679079"/>
            <a:ext cx="2409682" cy="3143909"/>
          </a:xfrm>
          <a:prstGeom prst="rect">
            <a:avLst/>
          </a:prstGeom>
        </p:spPr>
      </p:pic>
      <p:pic>
        <p:nvPicPr>
          <p:cNvPr id="12" name="Picture 11">
            <a:extLst>
              <a:ext uri="{FF2B5EF4-FFF2-40B4-BE49-F238E27FC236}">
                <a16:creationId xmlns:a16="http://schemas.microsoft.com/office/drawing/2014/main" id="{29DB366A-230F-8F4A-B12C-3DCDB2625C87}"/>
              </a:ext>
            </a:extLst>
          </p:cNvPr>
          <p:cNvPicPr>
            <a:picLocks noChangeAspect="1"/>
          </p:cNvPicPr>
          <p:nvPr/>
        </p:nvPicPr>
        <p:blipFill>
          <a:blip r:embed="rId11"/>
          <a:stretch>
            <a:fillRect/>
          </a:stretch>
        </p:blipFill>
        <p:spPr>
          <a:xfrm>
            <a:off x="6940610" y="113780"/>
            <a:ext cx="2074129" cy="1074293"/>
          </a:xfrm>
          <a:prstGeom prst="rect">
            <a:avLst/>
          </a:prstGeom>
        </p:spPr>
      </p:pic>
      <p:pic>
        <p:nvPicPr>
          <p:cNvPr id="6" name="Audio 5">
            <a:hlinkClick r:id="" action="ppaction://media"/>
            <a:extLst>
              <a:ext uri="{FF2B5EF4-FFF2-40B4-BE49-F238E27FC236}">
                <a16:creationId xmlns:a16="http://schemas.microsoft.com/office/drawing/2014/main" id="{8E033D2E-92DD-42A6-91EF-97984251DF9B}"/>
              </a:ext>
            </a:extLst>
          </p:cNvPr>
          <p:cNvPicPr>
            <a:picLocks noChangeAspect="1"/>
          </p:cNvPicPr>
          <p:nvPr>
            <a:audioFile r:link="rId5"/>
            <p:extLst>
              <p:ext uri="{DAA4B4D4-6D71-4841-9C94-3DE7FCFB9230}">
                <p14:media xmlns:p14="http://schemas.microsoft.com/office/powerpoint/2010/main" r:embed="rId4"/>
              </p:ext>
            </p:extLst>
          </p:nvPr>
        </p:nvPicPr>
        <p:blipFill>
          <a:blip r:embed="rId12"/>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686524183"/>
      </p:ext>
    </p:extLst>
  </p:cSld>
  <p:clrMapOvr>
    <a:masterClrMapping/>
  </p:clrMapOvr>
  <p:transition spd="slow" advTm="22979"/>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958" fill="hold"/>
                                        <p:tgtEl>
                                          <p:spTgt spid="18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11" fill="hold" display="0">
                  <p:stCondLst>
                    <p:cond delay="indefinite"/>
                  </p:stCondLst>
                </p:cTn>
                <p:tgtEl>
                  <p:spTgt spid="187"/>
                </p:tgtEl>
              </p:cMediaNode>
            </p:audio>
            <p:audio isNarration="1">
              <p:cMediaNode vol="80000" showWhenStopped="0">
                <p:cTn id="12"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4507" objId="187"/>
        <p14:stopEvt time="15483" objId="187"/>
      </p14:showEvt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31"/>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marR="0" lvl="0" indent="0" algn="l" rtl="0">
              <a:lnSpc>
                <a:spcPct val="85000"/>
              </a:lnSpc>
              <a:spcBef>
                <a:spcPts val="0"/>
              </a:spcBef>
              <a:spcAft>
                <a:spcPts val="0"/>
              </a:spcAft>
              <a:buClr>
                <a:srgbClr val="3F3F3F"/>
              </a:buClr>
              <a:buSzPts val="4800"/>
              <a:buFont typeface="Calibri"/>
              <a:buNone/>
            </a:pPr>
            <a:r>
              <a:rPr lang="en-US" sz="4800" b="0" i="0" u="none" strike="noStrike" cap="none" dirty="0">
                <a:solidFill>
                  <a:srgbClr val="3F3F3F"/>
                </a:solidFill>
                <a:latin typeface="Calibri"/>
                <a:ea typeface="Calibri"/>
                <a:cs typeface="Calibri"/>
                <a:sym typeface="Calibri"/>
              </a:rPr>
              <a:t>Tinnitus</a:t>
            </a:r>
            <a:endParaRPr dirty="0"/>
          </a:p>
        </p:txBody>
      </p:sp>
      <p:pic>
        <p:nvPicPr>
          <p:cNvPr id="243" name="Google Shape;243;p31"/>
          <p:cNvPicPr preferRelativeResize="0"/>
          <p:nvPr/>
        </p:nvPicPr>
        <p:blipFill rotWithShape="1">
          <a:blip r:embed="rId5">
            <a:alphaModFix/>
          </a:blip>
          <a:srcRect/>
          <a:stretch/>
        </p:blipFill>
        <p:spPr>
          <a:xfrm>
            <a:off x="6940610" y="113780"/>
            <a:ext cx="2074129" cy="1074293"/>
          </a:xfrm>
          <a:prstGeom prst="rect">
            <a:avLst/>
          </a:prstGeom>
          <a:noFill/>
          <a:ln>
            <a:noFill/>
          </a:ln>
        </p:spPr>
      </p:pic>
      <p:sp>
        <p:nvSpPr>
          <p:cNvPr id="244" name="Google Shape;244;p31"/>
          <p:cNvSpPr txBox="1"/>
          <p:nvPr/>
        </p:nvSpPr>
        <p:spPr>
          <a:xfrm>
            <a:off x="4795935" y="2150936"/>
            <a:ext cx="3423740" cy="3776663"/>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3000"/>
              <a:buFont typeface="Arial"/>
              <a:buNone/>
            </a:pPr>
            <a:r>
              <a:rPr lang="en-US" sz="2000" b="1" i="0" u="none" strike="noStrike" cap="none" dirty="0">
                <a:solidFill>
                  <a:srgbClr val="444444"/>
                </a:solidFill>
                <a:highlight>
                  <a:srgbClr val="FFFFFF"/>
                </a:highlight>
                <a:latin typeface="Calibri"/>
                <a:ea typeface="Calibri"/>
                <a:cs typeface="Calibri"/>
                <a:sym typeface="Calibri"/>
              </a:rPr>
              <a:t>Tinnitus, or </a:t>
            </a:r>
            <a:r>
              <a:rPr lang="en-US" sz="2000" b="1" i="0" u="none" strike="noStrike" cap="none" dirty="0">
                <a:solidFill>
                  <a:schemeClr val="hlink"/>
                </a:solidFill>
                <a:uFill>
                  <a:noFill/>
                </a:uFill>
                <a:latin typeface="Calibri"/>
                <a:ea typeface="Calibri"/>
                <a:cs typeface="Calibri"/>
                <a:sym typeface="Calibri"/>
                <a:hlinkClick r:id="rId6"/>
              </a:rPr>
              <a:t>ringing in the ears</a:t>
            </a:r>
            <a:r>
              <a:rPr lang="en-US" sz="2000" b="1" i="0" u="none" strike="noStrike" cap="none" dirty="0">
                <a:solidFill>
                  <a:srgbClr val="444444"/>
                </a:solidFill>
                <a:highlight>
                  <a:srgbClr val="FFFFFF"/>
                </a:highlight>
                <a:latin typeface="Calibri"/>
                <a:ea typeface="Calibri"/>
                <a:cs typeface="Calibri"/>
                <a:sym typeface="Calibri"/>
              </a:rPr>
              <a:t>, is the perception of hearing ringing, buzzing, hissing, chirping, whistling, or other sound originating in the brain. </a:t>
            </a:r>
            <a:endParaRPr sz="2000" b="1" i="0" u="none" strike="noStrike" cap="none" dirty="0">
              <a:solidFill>
                <a:srgbClr val="444444"/>
              </a:solidFill>
              <a:highlight>
                <a:srgbClr val="FFFFFF"/>
              </a:highlight>
              <a:latin typeface="Calibri"/>
              <a:ea typeface="Calibri"/>
              <a:cs typeface="Calibri"/>
              <a:sym typeface="Calibri"/>
            </a:endParaRPr>
          </a:p>
          <a:p>
            <a:pPr marL="0" marR="0" lvl="0" indent="0" algn="l" rtl="0">
              <a:lnSpc>
                <a:spcPct val="100000"/>
              </a:lnSpc>
              <a:spcBef>
                <a:spcPts val="0"/>
              </a:spcBef>
              <a:spcAft>
                <a:spcPts val="0"/>
              </a:spcAft>
              <a:buClr>
                <a:srgbClr val="000000"/>
              </a:buClr>
              <a:buSzPts val="3000"/>
              <a:buFont typeface="Arial"/>
              <a:buNone/>
            </a:pPr>
            <a:endParaRPr lang="en-US" sz="2000" b="1" i="0" u="none" strike="noStrike" cap="none" dirty="0">
              <a:solidFill>
                <a:srgbClr val="444444"/>
              </a:solidFill>
              <a:highlight>
                <a:srgbClr val="FFFFFF"/>
              </a:highlight>
              <a:latin typeface="Calibri"/>
              <a:ea typeface="Calibri"/>
              <a:cs typeface="Calibri"/>
              <a:sym typeface="Calibri"/>
            </a:endParaRPr>
          </a:p>
          <a:p>
            <a:pPr marL="0" marR="0" lvl="0" indent="0" algn="l" rtl="0">
              <a:lnSpc>
                <a:spcPct val="100000"/>
              </a:lnSpc>
              <a:spcBef>
                <a:spcPts val="0"/>
              </a:spcBef>
              <a:spcAft>
                <a:spcPts val="0"/>
              </a:spcAft>
              <a:buClr>
                <a:srgbClr val="000000"/>
              </a:buClr>
              <a:buSzPts val="3000"/>
              <a:buFont typeface="Arial"/>
              <a:buNone/>
            </a:pPr>
            <a:endParaRPr sz="2000" b="1" i="0" u="none" strike="noStrike" cap="none" dirty="0">
              <a:solidFill>
                <a:srgbClr val="444444"/>
              </a:solidFill>
              <a:highlight>
                <a:srgbClr val="FFFFFF"/>
              </a:highlight>
              <a:latin typeface="Calibri"/>
              <a:ea typeface="Calibri"/>
              <a:cs typeface="Calibri"/>
              <a:sym typeface="Calibri"/>
            </a:endParaRPr>
          </a:p>
          <a:p>
            <a:pPr marL="0" marR="0" lvl="0" indent="0" algn="l" rtl="0">
              <a:lnSpc>
                <a:spcPct val="100000"/>
              </a:lnSpc>
              <a:spcBef>
                <a:spcPts val="0"/>
              </a:spcBef>
              <a:spcAft>
                <a:spcPts val="0"/>
              </a:spcAft>
              <a:buClr>
                <a:srgbClr val="000000"/>
              </a:buClr>
              <a:buSzPts val="3000"/>
              <a:buFont typeface="Arial"/>
              <a:buNone/>
            </a:pPr>
            <a:r>
              <a:rPr lang="en-US" sz="2000" b="1" i="0" u="none" strike="noStrike" cap="none" dirty="0">
                <a:solidFill>
                  <a:srgbClr val="444444"/>
                </a:solidFill>
                <a:highlight>
                  <a:srgbClr val="FFFFFF"/>
                </a:highlight>
                <a:latin typeface="Calibri"/>
                <a:ea typeface="Calibri"/>
                <a:cs typeface="Calibri"/>
                <a:sym typeface="Calibri"/>
              </a:rPr>
              <a:t>The noise can be intermittent or continuous and can vary in loudness. </a:t>
            </a:r>
            <a:endParaRPr sz="2000" b="1" i="0" u="none" strike="noStrike" cap="none" dirty="0">
              <a:solidFill>
                <a:srgbClr val="000000"/>
              </a:solidFill>
              <a:latin typeface="Calibri"/>
              <a:ea typeface="Calibri"/>
              <a:cs typeface="Calibri"/>
              <a:sym typeface="Calibri"/>
            </a:endParaRPr>
          </a:p>
        </p:txBody>
      </p:sp>
      <p:pic>
        <p:nvPicPr>
          <p:cNvPr id="6" name="image13.png">
            <a:extLst>
              <a:ext uri="{FF2B5EF4-FFF2-40B4-BE49-F238E27FC236}">
                <a16:creationId xmlns:a16="http://schemas.microsoft.com/office/drawing/2014/main" id="{C22BD960-FC20-9A47-AFD0-EA0A9AE721DB}"/>
              </a:ext>
            </a:extLst>
          </p:cNvPr>
          <p:cNvPicPr>
            <a:picLocks noChangeAspect="1"/>
          </p:cNvPicPr>
          <p:nvPr/>
        </p:nvPicPr>
        <p:blipFill>
          <a:blip r:embed="rId7"/>
          <a:stretch>
            <a:fillRect/>
          </a:stretch>
        </p:blipFill>
        <p:spPr>
          <a:xfrm>
            <a:off x="822960" y="2150936"/>
            <a:ext cx="3778253" cy="3776663"/>
          </a:xfrm>
          <a:prstGeom prst="rect">
            <a:avLst/>
          </a:prstGeom>
          <a:ln w="12700">
            <a:miter lim="400000"/>
          </a:ln>
        </p:spPr>
      </p:pic>
      <p:pic>
        <p:nvPicPr>
          <p:cNvPr id="2" name="Audio 1">
            <a:hlinkClick r:id="" action="ppaction://media"/>
            <a:extLst>
              <a:ext uri="{FF2B5EF4-FFF2-40B4-BE49-F238E27FC236}">
                <a16:creationId xmlns:a16="http://schemas.microsoft.com/office/drawing/2014/main" id="{C1D115F1-E01C-431A-B4A7-3ED9D57619B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663057742"/>
      </p:ext>
    </p:extLst>
  </p:cSld>
  <p:clrMapOvr>
    <a:masterClrMapping/>
  </p:clrMapOvr>
  <mc:AlternateContent xmlns:mc="http://schemas.openxmlformats.org/markup-compatibility/2006" xmlns:p14="http://schemas.microsoft.com/office/powerpoint/2010/main">
    <mc:Choice Requires="p14">
      <p:transition spd="slow" p14:dur="2000" advTm="32922"/>
    </mc:Choice>
    <mc:Fallback xmlns="">
      <p:transition spd="slow" advTm="32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Shape 189"/>
          <p:cNvSpPr>
            <a:spLocks noGrp="1"/>
          </p:cNvSpPr>
          <p:nvPr>
            <p:ph type="title"/>
          </p:nvPr>
        </p:nvSpPr>
        <p:spPr>
          <a:prstGeom prst="rect">
            <a:avLst/>
          </a:prstGeom>
        </p:spPr>
        <p:txBody>
          <a:bodyPr/>
          <a:lstStyle>
            <a:lvl1pPr algn="ctr"/>
          </a:lstStyle>
          <a:p>
            <a:pPr algn="l"/>
            <a:r>
              <a:rPr lang="en-US" dirty="0">
                <a:solidFill>
                  <a:schemeClr val="tx1"/>
                </a:solidFill>
                <a:latin typeface="+mn-lt"/>
              </a:rPr>
              <a:t>Note of Caution</a:t>
            </a:r>
            <a:endParaRPr dirty="0">
              <a:solidFill>
                <a:schemeClr val="tx1"/>
              </a:solidFill>
              <a:latin typeface="+mn-lt"/>
            </a:endParaRPr>
          </a:p>
        </p:txBody>
      </p:sp>
      <p:pic>
        <p:nvPicPr>
          <p:cNvPr id="7" name="Picture 6">
            <a:extLst>
              <a:ext uri="{FF2B5EF4-FFF2-40B4-BE49-F238E27FC236}">
                <a16:creationId xmlns:a16="http://schemas.microsoft.com/office/drawing/2014/main" id="{EC67DC6A-7CD2-DF47-AD04-480D47631E5D}"/>
              </a:ext>
            </a:extLst>
          </p:cNvPr>
          <p:cNvPicPr>
            <a:picLocks noChangeAspect="1"/>
          </p:cNvPicPr>
          <p:nvPr/>
        </p:nvPicPr>
        <p:blipFill>
          <a:blip r:embed="rId5"/>
          <a:stretch>
            <a:fillRect/>
          </a:stretch>
        </p:blipFill>
        <p:spPr>
          <a:xfrm>
            <a:off x="6940610" y="113780"/>
            <a:ext cx="2074129" cy="1074293"/>
          </a:xfrm>
          <a:prstGeom prst="rect">
            <a:avLst/>
          </a:prstGeom>
        </p:spPr>
      </p:pic>
      <p:sp>
        <p:nvSpPr>
          <p:cNvPr id="6" name="TextBox 5">
            <a:extLst>
              <a:ext uri="{FF2B5EF4-FFF2-40B4-BE49-F238E27FC236}">
                <a16:creationId xmlns:a16="http://schemas.microsoft.com/office/drawing/2014/main" id="{4D7014E7-CBD5-564D-8B40-47AB4AF8A358}"/>
              </a:ext>
            </a:extLst>
          </p:cNvPr>
          <p:cNvSpPr txBox="1"/>
          <p:nvPr/>
        </p:nvSpPr>
        <p:spPr>
          <a:xfrm>
            <a:off x="1091901" y="2047461"/>
            <a:ext cx="5577839" cy="1200329"/>
          </a:xfrm>
          <a:prstGeom prst="rect">
            <a:avLst/>
          </a:prstGeom>
          <a:noFill/>
        </p:spPr>
        <p:txBody>
          <a:bodyPr wrap="square" rtlCol="0">
            <a:spAutoFit/>
          </a:bodyPr>
          <a:lstStyle/>
          <a:p>
            <a:r>
              <a:rPr lang="en-US" sz="3200" b="1" dirty="0"/>
              <a:t>ATTENTION</a:t>
            </a:r>
            <a:r>
              <a:rPr lang="en-US" sz="3200" dirty="0"/>
              <a:t>: The next slide has</a:t>
            </a:r>
          </a:p>
          <a:p>
            <a:r>
              <a:rPr lang="en-US" sz="4000" b="1" dirty="0">
                <a:solidFill>
                  <a:srgbClr val="CF2128"/>
                </a:solidFill>
              </a:rPr>
              <a:t>LOUD SOUND!</a:t>
            </a:r>
            <a:endParaRPr lang="en-US" sz="3200" b="1" dirty="0"/>
          </a:p>
        </p:txBody>
      </p:sp>
      <p:sp>
        <p:nvSpPr>
          <p:cNvPr id="8" name="TextBox 7">
            <a:extLst>
              <a:ext uri="{FF2B5EF4-FFF2-40B4-BE49-F238E27FC236}">
                <a16:creationId xmlns:a16="http://schemas.microsoft.com/office/drawing/2014/main" id="{4CF92C40-3F9A-2F45-A2BB-EC4D0540BA61}"/>
              </a:ext>
            </a:extLst>
          </p:cNvPr>
          <p:cNvSpPr txBox="1"/>
          <p:nvPr/>
        </p:nvSpPr>
        <p:spPr>
          <a:xfrm>
            <a:off x="1091901" y="3450444"/>
            <a:ext cx="4313815" cy="1969770"/>
          </a:xfrm>
          <a:prstGeom prst="rect">
            <a:avLst/>
          </a:prstGeom>
          <a:noFill/>
        </p:spPr>
        <p:txBody>
          <a:bodyPr wrap="square" rtlCol="0">
            <a:spAutoFit/>
          </a:bodyPr>
          <a:lstStyle/>
          <a:p>
            <a:r>
              <a:rPr lang="en-US" sz="3200" dirty="0"/>
              <a:t>If it bothers you,</a:t>
            </a:r>
          </a:p>
          <a:p>
            <a:endParaRPr lang="en-US" sz="1000" dirty="0"/>
          </a:p>
          <a:p>
            <a:r>
              <a:rPr lang="en-US" sz="4000" b="1" dirty="0">
                <a:solidFill>
                  <a:srgbClr val="CF2128"/>
                </a:solidFill>
              </a:rPr>
              <a:t>PUT YOUR FINGERS </a:t>
            </a:r>
          </a:p>
          <a:p>
            <a:r>
              <a:rPr lang="en-US" sz="4000" b="1" dirty="0">
                <a:solidFill>
                  <a:srgbClr val="CF2128"/>
                </a:solidFill>
              </a:rPr>
              <a:t>IN YOUR EARS!</a:t>
            </a:r>
          </a:p>
        </p:txBody>
      </p:sp>
      <p:pic>
        <p:nvPicPr>
          <p:cNvPr id="10" name="Picture 9">
            <a:extLst>
              <a:ext uri="{FF2B5EF4-FFF2-40B4-BE49-F238E27FC236}">
                <a16:creationId xmlns:a16="http://schemas.microsoft.com/office/drawing/2014/main" id="{8E45F3F8-9293-8B4C-8382-2283542347E4}"/>
              </a:ext>
            </a:extLst>
          </p:cNvPr>
          <p:cNvPicPr>
            <a:picLocks noChangeAspect="1"/>
          </p:cNvPicPr>
          <p:nvPr/>
        </p:nvPicPr>
        <p:blipFill>
          <a:blip r:embed="rId6"/>
          <a:stretch>
            <a:fillRect/>
          </a:stretch>
        </p:blipFill>
        <p:spPr>
          <a:xfrm>
            <a:off x="5801349" y="3082016"/>
            <a:ext cx="2565411" cy="2706626"/>
          </a:xfrm>
          <a:prstGeom prst="rect">
            <a:avLst/>
          </a:prstGeom>
        </p:spPr>
      </p:pic>
      <p:pic>
        <p:nvPicPr>
          <p:cNvPr id="5" name="Audio 4">
            <a:hlinkClick r:id="" action="ppaction://media"/>
            <a:extLst>
              <a:ext uri="{FF2B5EF4-FFF2-40B4-BE49-F238E27FC236}">
                <a16:creationId xmlns:a16="http://schemas.microsoft.com/office/drawing/2014/main" id="{53623357-B26C-44EA-8A23-91F0E854E01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04238" y="6218238"/>
            <a:ext cx="487362" cy="487362"/>
          </a:xfrm>
          <a:prstGeom prst="rect">
            <a:avLst/>
          </a:prstGeom>
        </p:spPr>
      </p:pic>
    </p:spTree>
  </p:cSld>
  <p:clrMapOvr>
    <a:masterClrMapping/>
  </p:clrMapOvr>
  <p:transition spd="slow" advTm="797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31"/>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marR="0" lvl="0" indent="0" algn="l" rtl="0">
              <a:lnSpc>
                <a:spcPct val="85000"/>
              </a:lnSpc>
              <a:spcBef>
                <a:spcPts val="0"/>
              </a:spcBef>
              <a:spcAft>
                <a:spcPts val="0"/>
              </a:spcAft>
              <a:buClr>
                <a:srgbClr val="3F3F3F"/>
              </a:buClr>
              <a:buSzPts val="4800"/>
              <a:buFont typeface="Calibri"/>
              <a:buNone/>
            </a:pPr>
            <a:r>
              <a:rPr lang="en-US" sz="4800" b="0" i="0" u="none" strike="noStrike" cap="none" dirty="0">
                <a:solidFill>
                  <a:srgbClr val="3F3F3F"/>
                </a:solidFill>
                <a:latin typeface="Calibri"/>
                <a:ea typeface="Calibri"/>
                <a:cs typeface="Calibri"/>
                <a:sym typeface="Calibri"/>
              </a:rPr>
              <a:t>Tinnitus</a:t>
            </a:r>
            <a:endParaRPr dirty="0"/>
          </a:p>
        </p:txBody>
      </p:sp>
      <p:pic>
        <p:nvPicPr>
          <p:cNvPr id="243" name="Google Shape;243;p31"/>
          <p:cNvPicPr preferRelativeResize="0"/>
          <p:nvPr/>
        </p:nvPicPr>
        <p:blipFill rotWithShape="1">
          <a:blip r:embed="rId8">
            <a:alphaModFix/>
          </a:blip>
          <a:srcRect/>
          <a:stretch/>
        </p:blipFill>
        <p:spPr>
          <a:xfrm>
            <a:off x="6940610" y="113780"/>
            <a:ext cx="2074129" cy="1074293"/>
          </a:xfrm>
          <a:prstGeom prst="rect">
            <a:avLst/>
          </a:prstGeom>
          <a:noFill/>
          <a:ln>
            <a:noFill/>
          </a:ln>
        </p:spPr>
      </p:pic>
      <p:sp>
        <p:nvSpPr>
          <p:cNvPr id="244" name="Google Shape;244;p31"/>
          <p:cNvSpPr txBox="1"/>
          <p:nvPr/>
        </p:nvSpPr>
        <p:spPr>
          <a:xfrm>
            <a:off x="5428034" y="2150936"/>
            <a:ext cx="3076203" cy="3776663"/>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3000"/>
              <a:buFont typeface="Arial"/>
              <a:buNone/>
            </a:pPr>
            <a:r>
              <a:rPr lang="en-US" sz="4000" b="1" i="0" u="none" strike="noStrike" cap="none" dirty="0">
                <a:solidFill>
                  <a:srgbClr val="444444"/>
                </a:solidFill>
                <a:highlight>
                  <a:srgbClr val="FFFFFF"/>
                </a:highlight>
                <a:latin typeface="Calibri"/>
                <a:ea typeface="Calibri"/>
                <a:cs typeface="Calibri"/>
                <a:sym typeface="Calibri"/>
              </a:rPr>
              <a:t> </a:t>
            </a:r>
          </a:p>
          <a:p>
            <a:pPr marL="0" marR="0" lvl="0" indent="0" rtl="0">
              <a:lnSpc>
                <a:spcPct val="100000"/>
              </a:lnSpc>
              <a:spcBef>
                <a:spcPts val="0"/>
              </a:spcBef>
              <a:spcAft>
                <a:spcPts val="0"/>
              </a:spcAft>
              <a:buClr>
                <a:srgbClr val="000000"/>
              </a:buClr>
              <a:buSzPts val="3000"/>
              <a:buFont typeface="Arial"/>
              <a:buNone/>
            </a:pPr>
            <a:r>
              <a:rPr lang="en-US" sz="4000" b="1" dirty="0">
                <a:solidFill>
                  <a:srgbClr val="CF2128"/>
                </a:solidFill>
                <a:highlight>
                  <a:srgbClr val="FFFFFF"/>
                </a:highlight>
                <a:latin typeface="Calibri"/>
                <a:ea typeface="Calibri"/>
                <a:cs typeface="Calibri"/>
                <a:sym typeface="Calibri"/>
              </a:rPr>
              <a:t>All</a:t>
            </a:r>
            <a:r>
              <a:rPr lang="en-US" sz="4000" b="1" dirty="0">
                <a:solidFill>
                  <a:srgbClr val="444444"/>
                </a:solidFill>
                <a:highlight>
                  <a:srgbClr val="FFFFFF"/>
                </a:highlight>
                <a:latin typeface="Calibri"/>
                <a:ea typeface="Calibri"/>
                <a:cs typeface="Calibri"/>
                <a:sym typeface="Calibri"/>
              </a:rPr>
              <a:t> day and</a:t>
            </a:r>
          </a:p>
          <a:p>
            <a:pPr marL="0" marR="0" lvl="0" indent="0" rtl="0">
              <a:lnSpc>
                <a:spcPct val="100000"/>
              </a:lnSpc>
              <a:spcBef>
                <a:spcPts val="0"/>
              </a:spcBef>
              <a:spcAft>
                <a:spcPts val="0"/>
              </a:spcAft>
              <a:buClr>
                <a:srgbClr val="000000"/>
              </a:buClr>
              <a:buSzPts val="3000"/>
              <a:buFont typeface="Arial"/>
              <a:buNone/>
            </a:pPr>
            <a:r>
              <a:rPr lang="en-US" sz="4000" b="1" dirty="0">
                <a:solidFill>
                  <a:srgbClr val="CF2128"/>
                </a:solidFill>
                <a:highlight>
                  <a:srgbClr val="FFFFFF"/>
                </a:highlight>
                <a:latin typeface="Calibri"/>
                <a:ea typeface="Calibri"/>
                <a:cs typeface="Calibri"/>
                <a:sym typeface="Calibri"/>
              </a:rPr>
              <a:t>all </a:t>
            </a:r>
            <a:r>
              <a:rPr lang="en-US" sz="4000" b="1" dirty="0">
                <a:solidFill>
                  <a:srgbClr val="444444"/>
                </a:solidFill>
                <a:highlight>
                  <a:srgbClr val="FFFFFF"/>
                </a:highlight>
                <a:latin typeface="Calibri"/>
                <a:ea typeface="Calibri"/>
                <a:cs typeface="Calibri"/>
                <a:sym typeface="Calibri"/>
              </a:rPr>
              <a:t>night!</a:t>
            </a:r>
          </a:p>
          <a:p>
            <a:pPr marL="0" marR="0" lvl="0" indent="0" rtl="0">
              <a:lnSpc>
                <a:spcPct val="100000"/>
              </a:lnSpc>
              <a:spcBef>
                <a:spcPts val="0"/>
              </a:spcBef>
              <a:spcAft>
                <a:spcPts val="0"/>
              </a:spcAft>
              <a:buClr>
                <a:srgbClr val="000000"/>
              </a:buClr>
              <a:buSzPts val="3000"/>
              <a:buFont typeface="Arial"/>
              <a:buNone/>
            </a:pPr>
            <a:endParaRPr lang="en-US" sz="2000" b="1" i="0" u="none" strike="noStrike" cap="none" dirty="0">
              <a:solidFill>
                <a:srgbClr val="444444"/>
              </a:solidFill>
              <a:highlight>
                <a:srgbClr val="FFFFFF"/>
              </a:highlight>
              <a:latin typeface="Calibri"/>
              <a:ea typeface="Calibri"/>
              <a:cs typeface="Calibri"/>
              <a:sym typeface="Calibri"/>
            </a:endParaRPr>
          </a:p>
          <a:p>
            <a:pPr marL="0" marR="0" lvl="0" indent="0" rtl="0">
              <a:lnSpc>
                <a:spcPct val="100000"/>
              </a:lnSpc>
              <a:spcBef>
                <a:spcPts val="0"/>
              </a:spcBef>
              <a:spcAft>
                <a:spcPts val="0"/>
              </a:spcAft>
              <a:buClr>
                <a:srgbClr val="000000"/>
              </a:buClr>
              <a:buSzPts val="3000"/>
              <a:buFont typeface="Arial"/>
              <a:buNone/>
            </a:pPr>
            <a:r>
              <a:rPr lang="en-US" sz="4000" b="1" dirty="0">
                <a:solidFill>
                  <a:srgbClr val="444444"/>
                </a:solidFill>
                <a:highlight>
                  <a:srgbClr val="FFFFFF"/>
                </a:highlight>
                <a:latin typeface="Calibri"/>
                <a:ea typeface="Calibri"/>
                <a:cs typeface="Calibri"/>
                <a:sym typeface="Calibri"/>
              </a:rPr>
              <a:t> </a:t>
            </a:r>
            <a:r>
              <a:rPr lang="en-US" sz="4000" b="1" dirty="0">
                <a:solidFill>
                  <a:srgbClr val="CF2128"/>
                </a:solidFill>
                <a:highlight>
                  <a:srgbClr val="FFFFFF"/>
                </a:highlight>
                <a:latin typeface="Calibri"/>
                <a:ea typeface="Calibri"/>
                <a:cs typeface="Calibri"/>
                <a:sym typeface="Calibri"/>
              </a:rPr>
              <a:t>No cure</a:t>
            </a:r>
            <a:r>
              <a:rPr lang="en-US" sz="4000" b="1" dirty="0">
                <a:solidFill>
                  <a:srgbClr val="444444"/>
                </a:solidFill>
                <a:highlight>
                  <a:srgbClr val="FFFFFF"/>
                </a:highlight>
                <a:latin typeface="Calibri"/>
                <a:ea typeface="Calibri"/>
                <a:cs typeface="Calibri"/>
                <a:sym typeface="Calibri"/>
              </a:rPr>
              <a:t>! </a:t>
            </a:r>
            <a:endParaRPr sz="4000" b="1" i="0" u="none" strike="noStrike" cap="none" dirty="0">
              <a:solidFill>
                <a:srgbClr val="444444"/>
              </a:solidFill>
              <a:highlight>
                <a:srgbClr val="FFFFFF"/>
              </a:highlight>
              <a:latin typeface="Calibri"/>
              <a:ea typeface="Calibri"/>
              <a:cs typeface="Calibri"/>
              <a:sym typeface="Calibri"/>
            </a:endParaRPr>
          </a:p>
        </p:txBody>
      </p:sp>
      <p:pic>
        <p:nvPicPr>
          <p:cNvPr id="6" name="image13.png">
            <a:extLst>
              <a:ext uri="{FF2B5EF4-FFF2-40B4-BE49-F238E27FC236}">
                <a16:creationId xmlns:a16="http://schemas.microsoft.com/office/drawing/2014/main" id="{C22BD960-FC20-9A47-AFD0-EA0A9AE721DB}"/>
              </a:ext>
            </a:extLst>
          </p:cNvPr>
          <p:cNvPicPr>
            <a:picLocks noChangeAspect="1"/>
          </p:cNvPicPr>
          <p:nvPr/>
        </p:nvPicPr>
        <p:blipFill>
          <a:blip r:embed="rId9"/>
          <a:stretch>
            <a:fillRect/>
          </a:stretch>
        </p:blipFill>
        <p:spPr>
          <a:xfrm>
            <a:off x="822960" y="2150936"/>
            <a:ext cx="3778253" cy="3776663"/>
          </a:xfrm>
          <a:prstGeom prst="rect">
            <a:avLst/>
          </a:prstGeom>
          <a:ln w="12700">
            <a:miter lim="400000"/>
          </a:ln>
        </p:spPr>
      </p:pic>
      <p:pic>
        <p:nvPicPr>
          <p:cNvPr id="7" name="media1.mp3">
            <a:extLst>
              <a:ext uri="{FF2B5EF4-FFF2-40B4-BE49-F238E27FC236}">
                <a16:creationId xmlns:a16="http://schemas.microsoft.com/office/drawing/2014/main" id="{35FB6E90-96A1-4D17-A46A-D33DBD51A999}"/>
              </a:ext>
            </a:extLst>
          </p:cNvPr>
          <p:cNvPicPr>
            <a:picLocks/>
          </p:cNvPicPr>
          <p:nvPr>
            <a:audioFile r:link="rId2"/>
            <p:extLst>
              <p:ext uri="{DAA4B4D4-6D71-4841-9C94-3DE7FCFB9230}">
                <p14:media xmlns:p14="http://schemas.microsoft.com/office/powerpoint/2010/main" r:embed="rId3">
                  <p14:trim end="248753.45"/>
                </p14:media>
              </p:ext>
            </p:extLst>
          </p:nvPr>
        </p:nvPicPr>
        <p:blipFill>
          <a:blip r:embed="rId10"/>
          <a:stretch>
            <a:fillRect/>
          </a:stretch>
        </p:blipFill>
        <p:spPr>
          <a:xfrm>
            <a:off x="4856534" y="5379287"/>
            <a:ext cx="571500" cy="571500"/>
          </a:xfrm>
          <a:prstGeom prst="rect">
            <a:avLst/>
          </a:prstGeom>
          <a:ln w="12700">
            <a:miter lim="400000"/>
          </a:ln>
        </p:spPr>
      </p:pic>
      <p:sp>
        <p:nvSpPr>
          <p:cNvPr id="2" name="TextBox 1">
            <a:extLst>
              <a:ext uri="{FF2B5EF4-FFF2-40B4-BE49-F238E27FC236}">
                <a16:creationId xmlns:a16="http://schemas.microsoft.com/office/drawing/2014/main" id="{DC40B7BE-53A2-CF4A-8C88-F485B79A1AB0}"/>
              </a:ext>
            </a:extLst>
          </p:cNvPr>
          <p:cNvSpPr txBox="1"/>
          <p:nvPr/>
        </p:nvSpPr>
        <p:spPr>
          <a:xfrm>
            <a:off x="1371599" y="6365464"/>
            <a:ext cx="7036904" cy="523220"/>
          </a:xfrm>
          <a:prstGeom prst="rect">
            <a:avLst/>
          </a:prstGeom>
          <a:noFill/>
        </p:spPr>
        <p:txBody>
          <a:bodyPr wrap="square" rtlCol="0">
            <a:spAutoFit/>
          </a:bodyPr>
          <a:lstStyle/>
          <a:p>
            <a:pPr algn="r"/>
            <a:r>
              <a:rPr lang="en-US" sz="1400" dirty="0">
                <a:solidFill>
                  <a:schemeClr val="bg1"/>
                </a:solidFill>
                <a:ea typeface="Calibri"/>
                <a:cs typeface="Calibri"/>
                <a:sym typeface="Calibri"/>
              </a:rPr>
              <a:t>Audio courtesy of:</a:t>
            </a:r>
          </a:p>
          <a:p>
            <a:pPr algn="r"/>
            <a:r>
              <a:rPr lang="en-US" sz="1400" dirty="0">
                <a:solidFill>
                  <a:schemeClr val="bg1"/>
                </a:solidFill>
                <a:ea typeface="Calibri"/>
                <a:cs typeface="Calibri"/>
                <a:sym typeface="Calibri"/>
              </a:rPr>
              <a:t> Dr. Billy Martin of the Oregon Hearing Research Center at Oregon Health &amp; Science University</a:t>
            </a:r>
            <a:endParaRPr lang="en-US" sz="1400" dirty="0">
              <a:solidFill>
                <a:schemeClr val="bg1"/>
              </a:solidFill>
            </a:endParaRPr>
          </a:p>
        </p:txBody>
      </p:sp>
      <p:pic>
        <p:nvPicPr>
          <p:cNvPr id="10" name="Audio 9">
            <a:hlinkClick r:id="" action="ppaction://media"/>
            <a:extLst>
              <a:ext uri="{FF2B5EF4-FFF2-40B4-BE49-F238E27FC236}">
                <a16:creationId xmlns:a16="http://schemas.microsoft.com/office/drawing/2014/main" id="{DF29BDF5-7DF0-49D3-862F-69A7E8DA6603}"/>
              </a:ext>
            </a:extLst>
          </p:cNvPr>
          <p:cNvPicPr>
            <a:picLocks noChangeAspect="1"/>
          </p:cNvPicPr>
          <p:nvPr>
            <a:audioFile r:link="rId5"/>
            <p:extLst>
              <p:ext uri="{DAA4B4D4-6D71-4841-9C94-3DE7FCFB9230}">
                <p14:media xmlns:p14="http://schemas.microsoft.com/office/powerpoint/2010/main" r:embed="rId4"/>
              </p:ext>
            </p:extLst>
          </p:nvPr>
        </p:nvPicPr>
        <p:blipFill>
          <a:blip r:embed="rId11"/>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898957974"/>
      </p:ext>
    </p:extLst>
  </p:cSld>
  <p:clrMapOvr>
    <a:masterClrMapping/>
  </p:clrMapOvr>
  <mc:AlternateContent xmlns:mc="http://schemas.openxmlformats.org/markup-compatibility/2006" xmlns:p14="http://schemas.microsoft.com/office/powerpoint/2010/main">
    <mc:Choice Requires="p14">
      <p:transition spd="slow" p14:dur="2000" advTm="21985"/>
    </mc:Choice>
    <mc:Fallback xmlns="">
      <p:transition spd="slow" advTm="21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6098" showWhenStopped="0">
                <p:cTn id="11" fill="hold" display="0">
                  <p:stCondLst>
                    <p:cond delay="indefinite"/>
                  </p:stCondLst>
                  <p:endCondLst>
                    <p:cond evt="onNext" delay="0">
                      <p:tgtEl>
                        <p:sldTgt/>
                      </p:tgtEl>
                    </p:cond>
                  </p:endCondLst>
                </p:cTn>
                <p:tgtEl>
                  <p:spTgt spid="7"/>
                </p:tgtEl>
              </p:cMediaNode>
            </p:audio>
            <p:audio isNarration="1">
              <p:cMediaNode vol="80000" showWhenStopped="0">
                <p:cTn id="12" fill="hold" display="0">
                  <p:stCondLst>
                    <p:cond delay="indefinite"/>
                  </p:stCondLst>
                  <p:endCondLst>
                    <p:cond evt="onStopAudio" delay="0">
                      <p:tgtEl>
                        <p:sldTgt/>
                      </p:tgtEl>
                    </p:cond>
                  </p:endCondLst>
                </p:cTn>
                <p:tgtEl>
                  <p:spTgt spid="10"/>
                </p:tgtEl>
              </p:cMediaNode>
            </p:audio>
          </p:childTnLst>
        </p:cTn>
      </p:par>
    </p:tnLst>
  </p:timing>
  <p:extLst>
    <p:ext uri="{E180D4A7-C9FB-4DFB-919C-405C955672EB}">
      <p14:showEvtLst xmlns:p14="http://schemas.microsoft.com/office/powerpoint/2010/main">
        <p14:playEvt time="4053" objId="7"/>
        <p14:stopEvt time="9084" objId="7"/>
      </p14:showEvt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23929" y="2147777"/>
            <a:ext cx="5141861" cy="3725841"/>
          </a:xfrm>
          <a:prstGeom prst="rect">
            <a:avLst/>
          </a:prstGeom>
        </p:spPr>
      </p:pic>
      <p:pic>
        <p:nvPicPr>
          <p:cNvPr id="7" name="Picture 6">
            <a:extLst>
              <a:ext uri="{FF2B5EF4-FFF2-40B4-BE49-F238E27FC236}">
                <a16:creationId xmlns:a16="http://schemas.microsoft.com/office/drawing/2014/main" id="{B03647E7-E592-C445-B79E-C74639932193}"/>
              </a:ext>
            </a:extLst>
          </p:cNvPr>
          <p:cNvPicPr>
            <a:picLocks noChangeAspect="1"/>
          </p:cNvPicPr>
          <p:nvPr/>
        </p:nvPicPr>
        <p:blipFill>
          <a:blip r:embed="rId6"/>
          <a:stretch>
            <a:fillRect/>
          </a:stretch>
        </p:blipFill>
        <p:spPr>
          <a:xfrm>
            <a:off x="6940610" y="113780"/>
            <a:ext cx="2074129" cy="1074293"/>
          </a:xfrm>
          <a:prstGeom prst="rect">
            <a:avLst/>
          </a:prstGeom>
        </p:spPr>
      </p:pic>
      <p:sp>
        <p:nvSpPr>
          <p:cNvPr id="3" name="TextBox 2">
            <a:extLst>
              <a:ext uri="{FF2B5EF4-FFF2-40B4-BE49-F238E27FC236}">
                <a16:creationId xmlns:a16="http://schemas.microsoft.com/office/drawing/2014/main" id="{91F95FAB-7158-2949-A20D-591A7E99C6A5}"/>
              </a:ext>
            </a:extLst>
          </p:cNvPr>
          <p:cNvSpPr txBox="1"/>
          <p:nvPr/>
        </p:nvSpPr>
        <p:spPr>
          <a:xfrm>
            <a:off x="976393" y="2929180"/>
            <a:ext cx="184731" cy="369332"/>
          </a:xfrm>
          <a:prstGeom prst="rect">
            <a:avLst/>
          </a:prstGeom>
          <a:noFill/>
        </p:spPr>
        <p:txBody>
          <a:bodyPr wrap="none" rtlCol="0">
            <a:spAutoFit/>
          </a:bodyPr>
          <a:lstStyle/>
          <a:p>
            <a:endParaRPr lang="en-US" dirty="0"/>
          </a:p>
        </p:txBody>
      </p:sp>
      <p:sp>
        <p:nvSpPr>
          <p:cNvPr id="2" name="Title 1"/>
          <p:cNvSpPr>
            <a:spLocks noGrp="1"/>
          </p:cNvSpPr>
          <p:nvPr>
            <p:ph type="title"/>
          </p:nvPr>
        </p:nvSpPr>
        <p:spPr>
          <a:xfrm>
            <a:off x="433953" y="286604"/>
            <a:ext cx="7932807" cy="1450757"/>
          </a:xfrm>
        </p:spPr>
        <p:txBody>
          <a:bodyPr/>
          <a:lstStyle/>
          <a:p>
            <a:r>
              <a:rPr lang="en-US" dirty="0"/>
              <a:t>How Does Someone Know?</a:t>
            </a:r>
          </a:p>
        </p:txBody>
      </p:sp>
      <p:pic>
        <p:nvPicPr>
          <p:cNvPr id="4" name="Audio 3">
            <a:hlinkClick r:id="" action="ppaction://media"/>
            <a:extLst>
              <a:ext uri="{FF2B5EF4-FFF2-40B4-BE49-F238E27FC236}">
                <a16:creationId xmlns:a16="http://schemas.microsoft.com/office/drawing/2014/main" id="{1C4F8B0E-F342-4E75-8306-1A5CD5ABDBE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416019718"/>
      </p:ext>
    </p:extLst>
  </p:cSld>
  <p:clrMapOvr>
    <a:masterClrMapping/>
  </p:clrMapOvr>
  <mc:AlternateContent xmlns:mc="http://schemas.openxmlformats.org/markup-compatibility/2006" xmlns:p14="http://schemas.microsoft.com/office/powerpoint/2010/main">
    <mc:Choice Requires="p14">
      <p:transition spd="slow" p14:dur="2000" advTm="4845"/>
    </mc:Choice>
    <mc:Fallback xmlns="">
      <p:transition spd="slow" advTm="4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Physical Symptoms </a:t>
            </a:r>
          </a:p>
        </p:txBody>
      </p:sp>
      <p:pic>
        <p:nvPicPr>
          <p:cNvPr id="5" name="Picture 4">
            <a:extLst>
              <a:ext uri="{FF2B5EF4-FFF2-40B4-BE49-F238E27FC236}">
                <a16:creationId xmlns:a16="http://schemas.microsoft.com/office/drawing/2014/main" id="{C7EED4C6-B454-6442-96B7-7F7D576A6F3A}"/>
              </a:ext>
            </a:extLst>
          </p:cNvPr>
          <p:cNvPicPr>
            <a:picLocks noChangeAspect="1"/>
          </p:cNvPicPr>
          <p:nvPr/>
        </p:nvPicPr>
        <p:blipFill>
          <a:blip r:embed="rId6"/>
          <a:stretch>
            <a:fillRect/>
          </a:stretch>
        </p:blipFill>
        <p:spPr>
          <a:xfrm>
            <a:off x="6940610" y="113780"/>
            <a:ext cx="2074129" cy="1074293"/>
          </a:xfrm>
          <a:prstGeom prst="rect">
            <a:avLst/>
          </a:prstGeom>
        </p:spPr>
      </p:pic>
      <p:sp>
        <p:nvSpPr>
          <p:cNvPr id="6" name="TextBox 5">
            <a:extLst>
              <a:ext uri="{FF2B5EF4-FFF2-40B4-BE49-F238E27FC236}">
                <a16:creationId xmlns:a16="http://schemas.microsoft.com/office/drawing/2014/main" id="{4981DFBC-704A-3747-9B70-C0D50B6D4142}"/>
              </a:ext>
            </a:extLst>
          </p:cNvPr>
          <p:cNvSpPr txBox="1"/>
          <p:nvPr/>
        </p:nvSpPr>
        <p:spPr>
          <a:xfrm>
            <a:off x="2552135" y="2338074"/>
            <a:ext cx="6223155" cy="461665"/>
          </a:xfrm>
          <a:prstGeom prst="rect">
            <a:avLst/>
          </a:prstGeom>
          <a:noFill/>
        </p:spPr>
        <p:txBody>
          <a:bodyPr wrap="square" rtlCol="0">
            <a:spAutoFit/>
          </a:bodyPr>
          <a:lstStyle/>
          <a:p>
            <a:r>
              <a:rPr lang="en-US" sz="2400" dirty="0"/>
              <a:t>Sounds: distorted, muffled, hard to understand.</a:t>
            </a:r>
          </a:p>
        </p:txBody>
      </p:sp>
      <p:pic>
        <p:nvPicPr>
          <p:cNvPr id="8" name="Picture 7">
            <a:extLst>
              <a:ext uri="{FF2B5EF4-FFF2-40B4-BE49-F238E27FC236}">
                <a16:creationId xmlns:a16="http://schemas.microsoft.com/office/drawing/2014/main" id="{2D12F8E9-06AF-4840-BE2C-B249BD4C08AA}"/>
              </a:ext>
            </a:extLst>
          </p:cNvPr>
          <p:cNvPicPr>
            <a:picLocks noChangeAspect="1"/>
          </p:cNvPicPr>
          <p:nvPr/>
        </p:nvPicPr>
        <p:blipFill>
          <a:blip r:embed="rId7"/>
          <a:stretch>
            <a:fillRect/>
          </a:stretch>
        </p:blipFill>
        <p:spPr>
          <a:xfrm>
            <a:off x="1251885" y="2338074"/>
            <a:ext cx="1068718" cy="1068718"/>
          </a:xfrm>
          <a:prstGeom prst="rect">
            <a:avLst/>
          </a:prstGeom>
        </p:spPr>
      </p:pic>
      <p:sp>
        <p:nvSpPr>
          <p:cNvPr id="14" name="TextBox 13">
            <a:extLst>
              <a:ext uri="{FF2B5EF4-FFF2-40B4-BE49-F238E27FC236}">
                <a16:creationId xmlns:a16="http://schemas.microsoft.com/office/drawing/2014/main" id="{A100A4D4-2300-2049-8789-BF530BC4DE71}"/>
              </a:ext>
            </a:extLst>
          </p:cNvPr>
          <p:cNvSpPr txBox="1"/>
          <p:nvPr/>
        </p:nvSpPr>
        <p:spPr>
          <a:xfrm>
            <a:off x="2552135" y="3017967"/>
            <a:ext cx="6104503" cy="461665"/>
          </a:xfrm>
          <a:prstGeom prst="rect">
            <a:avLst/>
          </a:prstGeom>
          <a:noFill/>
        </p:spPr>
        <p:txBody>
          <a:bodyPr wrap="square" rtlCol="0">
            <a:spAutoFit/>
          </a:bodyPr>
          <a:lstStyle/>
          <a:p>
            <a:r>
              <a:rPr lang="en-US" sz="2400" dirty="0"/>
              <a:t>Difficulty understanding speech in loud places </a:t>
            </a:r>
          </a:p>
        </p:txBody>
      </p:sp>
      <p:sp>
        <p:nvSpPr>
          <p:cNvPr id="12" name="TextBox 11">
            <a:extLst>
              <a:ext uri="{FF2B5EF4-FFF2-40B4-BE49-F238E27FC236}">
                <a16:creationId xmlns:a16="http://schemas.microsoft.com/office/drawing/2014/main" id="{35472124-3635-844D-8D4A-6DD0F10C5B1A}"/>
              </a:ext>
            </a:extLst>
          </p:cNvPr>
          <p:cNvSpPr txBox="1"/>
          <p:nvPr/>
        </p:nvSpPr>
        <p:spPr>
          <a:xfrm>
            <a:off x="2552135" y="3873836"/>
            <a:ext cx="2196847" cy="738664"/>
          </a:xfrm>
          <a:prstGeom prst="rect">
            <a:avLst/>
          </a:prstGeom>
          <a:noFill/>
        </p:spPr>
        <p:txBody>
          <a:bodyPr wrap="square" rtlCol="0">
            <a:spAutoFit/>
          </a:bodyPr>
          <a:lstStyle/>
          <a:p>
            <a:r>
              <a:rPr lang="en-US" sz="2400" dirty="0"/>
              <a:t>Ears hurt </a:t>
            </a:r>
          </a:p>
          <a:p>
            <a:endParaRPr lang="en-US" dirty="0"/>
          </a:p>
        </p:txBody>
      </p:sp>
      <p:sp>
        <p:nvSpPr>
          <p:cNvPr id="17" name="TextBox 16">
            <a:extLst>
              <a:ext uri="{FF2B5EF4-FFF2-40B4-BE49-F238E27FC236}">
                <a16:creationId xmlns:a16="http://schemas.microsoft.com/office/drawing/2014/main" id="{9B89B681-41D7-2D40-B073-9F1F9E5FC1FB}"/>
              </a:ext>
            </a:extLst>
          </p:cNvPr>
          <p:cNvSpPr txBox="1"/>
          <p:nvPr/>
        </p:nvSpPr>
        <p:spPr>
          <a:xfrm rot="10800000" flipV="1">
            <a:off x="2433483" y="4710503"/>
            <a:ext cx="6558116" cy="461665"/>
          </a:xfrm>
          <a:prstGeom prst="rect">
            <a:avLst/>
          </a:prstGeom>
          <a:noFill/>
        </p:spPr>
        <p:txBody>
          <a:bodyPr wrap="square" rtlCol="0">
            <a:spAutoFit/>
          </a:bodyPr>
          <a:lstStyle/>
          <a:p>
            <a:r>
              <a:rPr lang="en-US" sz="2400" dirty="0"/>
              <a:t>Ringing or buzzing in your ears  </a:t>
            </a:r>
            <a:r>
              <a:rPr lang="en-US" dirty="0"/>
              <a:t>(tinnitus)</a:t>
            </a:r>
            <a:endParaRPr lang="en-US" sz="2400" dirty="0"/>
          </a:p>
        </p:txBody>
      </p:sp>
      <p:pic>
        <p:nvPicPr>
          <p:cNvPr id="21" name="Picture 20" descr="A drawing of a cartoon character&#10;&#10;Description automatically generated">
            <a:extLst>
              <a:ext uri="{FF2B5EF4-FFF2-40B4-BE49-F238E27FC236}">
                <a16:creationId xmlns:a16="http://schemas.microsoft.com/office/drawing/2014/main" id="{E7D7FF61-074E-814B-88D3-6A8D2EEFFE4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65781" y="4625238"/>
            <a:ext cx="640927" cy="618438"/>
          </a:xfrm>
          <a:prstGeom prst="rect">
            <a:avLst/>
          </a:prstGeom>
        </p:spPr>
      </p:pic>
      <p:pic>
        <p:nvPicPr>
          <p:cNvPr id="4" name="Audio 3">
            <a:hlinkClick r:id="" action="ppaction://media"/>
            <a:extLst>
              <a:ext uri="{FF2B5EF4-FFF2-40B4-BE49-F238E27FC236}">
                <a16:creationId xmlns:a16="http://schemas.microsoft.com/office/drawing/2014/main" id="{E0F1887A-E0E5-4BF9-BD8B-98D1F56C7374}"/>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82000" y="6096000"/>
            <a:ext cx="609600" cy="609600"/>
          </a:xfrm>
          <a:prstGeom prst="rect">
            <a:avLst/>
          </a:prstGeom>
        </p:spPr>
      </p:pic>
      <p:pic>
        <p:nvPicPr>
          <p:cNvPr id="7" name="Picture 6" descr="A picture containing drawing, sign, man&#10;&#10;Description automatically generated">
            <a:extLst>
              <a:ext uri="{FF2B5EF4-FFF2-40B4-BE49-F238E27FC236}">
                <a16:creationId xmlns:a16="http://schemas.microsoft.com/office/drawing/2014/main" id="{2D3B3022-0A3C-9743-93A2-0235720D7422}"/>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386194" y="3873836"/>
            <a:ext cx="800100" cy="609600"/>
          </a:xfrm>
          <a:prstGeom prst="rect">
            <a:avLst/>
          </a:prstGeom>
        </p:spPr>
      </p:pic>
    </p:spTree>
    <p:custDataLst>
      <p:tags r:id="rId1"/>
    </p:custDataLst>
    <p:extLst>
      <p:ext uri="{BB962C8B-B14F-4D97-AF65-F5344CB8AC3E}">
        <p14:creationId xmlns:p14="http://schemas.microsoft.com/office/powerpoint/2010/main" val="2722610560"/>
      </p:ext>
    </p:extLst>
  </p:cSld>
  <p:clrMapOvr>
    <a:masterClrMapping/>
  </p:clrMapOvr>
  <mc:AlternateContent xmlns:mc="http://schemas.openxmlformats.org/markup-compatibility/2006" xmlns:p14="http://schemas.microsoft.com/office/powerpoint/2010/main">
    <mc:Choice Requires="p14">
      <p:transition spd="slow" p14:dur="2000" advTm="21486"/>
    </mc:Choice>
    <mc:Fallback xmlns="">
      <p:transition spd="slow" advTm="21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27" fill="hold" display="0">
                  <p:stCondLst>
                    <p:cond delay="indefinite"/>
                  </p:stCondLst>
                  <p:endCondLst>
                    <p:cond evt="onStopAudio" delay="0">
                      <p:tgtEl>
                        <p:sldTgt/>
                      </p:tgtEl>
                    </p:cond>
                  </p:endCondLst>
                </p:cTn>
                <p:tgtEl>
                  <p:spTgt spid="4"/>
                </p:tgtEl>
              </p:cMediaNode>
            </p:audio>
          </p:childTnLst>
        </p:cTn>
      </p:par>
    </p:tnLst>
    <p:bldLst>
      <p:bldP spid="6" grpId="0"/>
      <p:bldP spid="14" grpId="0"/>
      <p:bldP spid="12" grpId="0"/>
      <p:bldP spid="1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40"/>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Dangerous Decibels</a:t>
            </a:r>
            <a:endParaRPr/>
          </a:p>
        </p:txBody>
      </p:sp>
      <p:sp>
        <p:nvSpPr>
          <p:cNvPr id="314" name="Google Shape;314;p40"/>
          <p:cNvSpPr txBox="1">
            <a:spLocks noGrp="1"/>
          </p:cNvSpPr>
          <p:nvPr>
            <p:ph type="body" idx="1"/>
          </p:nvPr>
        </p:nvSpPr>
        <p:spPr>
          <a:xfrm>
            <a:off x="1021542" y="4377486"/>
            <a:ext cx="7345218" cy="1226902"/>
          </a:xfrm>
          <a:prstGeom prst="rect">
            <a:avLst/>
          </a:prstGeom>
          <a:noFill/>
          <a:ln>
            <a:noFill/>
          </a:ln>
        </p:spPr>
        <p:txBody>
          <a:bodyPr spcFirstLastPara="1" wrap="square" lIns="0" tIns="45700" rIns="0" bIns="45700" anchor="t" anchorCtr="0">
            <a:noAutofit/>
          </a:bodyPr>
          <a:lstStyle/>
          <a:p>
            <a:pPr marL="0" lvl="0" indent="0" algn="l" rtl="0">
              <a:lnSpc>
                <a:spcPct val="90000"/>
              </a:lnSpc>
              <a:spcBef>
                <a:spcPts val="0"/>
              </a:spcBef>
              <a:spcAft>
                <a:spcPts val="0"/>
              </a:spcAft>
              <a:buSzPts val="3977"/>
              <a:buNone/>
            </a:pPr>
            <a:r>
              <a:rPr lang="en-US" sz="3977" dirty="0">
                <a:solidFill>
                  <a:schemeClr val="tx1"/>
                </a:solidFill>
              </a:rPr>
              <a:t>How loud does sound need to be to cause permanent hearing damage?</a:t>
            </a:r>
            <a:endParaRPr sz="2220" dirty="0">
              <a:solidFill>
                <a:schemeClr val="tx1"/>
              </a:solidFill>
            </a:endParaRPr>
          </a:p>
        </p:txBody>
      </p:sp>
      <p:sp>
        <p:nvSpPr>
          <p:cNvPr id="315" name="Google Shape;315;p40"/>
          <p:cNvSpPr txBox="1"/>
          <p:nvPr/>
        </p:nvSpPr>
        <p:spPr>
          <a:xfrm>
            <a:off x="5862918" y="2111188"/>
            <a:ext cx="92394" cy="369328"/>
          </a:xfrm>
          <a:prstGeom prst="rect">
            <a:avLst/>
          </a:prstGeom>
          <a:noFill/>
          <a:ln>
            <a:noFill/>
          </a:ln>
        </p:spPr>
        <p:txBody>
          <a:bodyPr spcFirstLastPara="1" wrap="square" lIns="45700" tIns="45700" rIns="45700" bIns="45700" anchor="t" anchorCtr="0">
            <a:noAutofit/>
          </a:bodyPr>
          <a:lstStyle/>
          <a:p>
            <a:pPr marL="0" marR="0" lvl="0" indent="0" algn="l" rtl="0">
              <a:lnSpc>
                <a:spcPct val="100000"/>
              </a:lnSpc>
              <a:spcBef>
                <a:spcPts val="0"/>
              </a:spcBef>
              <a:spcAft>
                <a:spcPts val="0"/>
              </a:spcAft>
              <a:buClr>
                <a:srgbClr val="103154"/>
              </a:buClr>
              <a:buSzPts val="1800"/>
              <a:buFont typeface="Calibri"/>
              <a:buNone/>
            </a:pPr>
            <a:endParaRPr sz="1800" b="0" i="0" u="none" strike="noStrike" cap="none">
              <a:solidFill>
                <a:srgbClr val="103154"/>
              </a:solidFill>
              <a:latin typeface="Calibri"/>
              <a:ea typeface="Calibri"/>
              <a:cs typeface="Calibri"/>
              <a:sym typeface="Calibri"/>
            </a:endParaRPr>
          </a:p>
        </p:txBody>
      </p:sp>
      <p:pic>
        <p:nvPicPr>
          <p:cNvPr id="316" name="Google Shape;316;p40"/>
          <p:cNvPicPr preferRelativeResize="0"/>
          <p:nvPr/>
        </p:nvPicPr>
        <p:blipFill rotWithShape="1">
          <a:blip r:embed="rId5">
            <a:alphaModFix/>
          </a:blip>
          <a:srcRect/>
          <a:stretch/>
        </p:blipFill>
        <p:spPr>
          <a:xfrm>
            <a:off x="6940610" y="113780"/>
            <a:ext cx="2074129" cy="1074293"/>
          </a:xfrm>
          <a:prstGeom prst="rect">
            <a:avLst/>
          </a:prstGeom>
          <a:noFill/>
          <a:ln>
            <a:noFill/>
          </a:ln>
        </p:spPr>
      </p:pic>
      <p:sp>
        <p:nvSpPr>
          <p:cNvPr id="317" name="Google Shape;317;p40"/>
          <p:cNvSpPr txBox="1"/>
          <p:nvPr/>
        </p:nvSpPr>
        <p:spPr>
          <a:xfrm>
            <a:off x="4303059" y="1380565"/>
            <a:ext cx="184731" cy="369332"/>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103154"/>
              </a:buClr>
              <a:buSzPts val="1800"/>
              <a:buFont typeface="Calibri"/>
              <a:buNone/>
            </a:pPr>
            <a:endParaRPr sz="1800" b="0" i="0" u="none" strike="noStrike" cap="none">
              <a:solidFill>
                <a:srgbClr val="103154"/>
              </a:solidFill>
              <a:latin typeface="Calibri"/>
              <a:ea typeface="Calibri"/>
              <a:cs typeface="Calibri"/>
              <a:sym typeface="Calibri"/>
            </a:endParaRPr>
          </a:p>
        </p:txBody>
      </p:sp>
      <p:sp>
        <p:nvSpPr>
          <p:cNvPr id="318" name="Google Shape;318;p40"/>
          <p:cNvSpPr txBox="1"/>
          <p:nvPr/>
        </p:nvSpPr>
        <p:spPr>
          <a:xfrm>
            <a:off x="2438400" y="1380565"/>
            <a:ext cx="184731" cy="369332"/>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103154"/>
              </a:buClr>
              <a:buSzPts val="1800"/>
              <a:buFont typeface="Calibri"/>
              <a:buNone/>
            </a:pPr>
            <a:endParaRPr sz="1800" b="0" i="0" u="none" strike="noStrike" cap="none">
              <a:solidFill>
                <a:srgbClr val="103154"/>
              </a:solidFill>
              <a:latin typeface="Calibri"/>
              <a:ea typeface="Calibri"/>
              <a:cs typeface="Calibri"/>
              <a:sym typeface="Calibri"/>
            </a:endParaRPr>
          </a:p>
        </p:txBody>
      </p:sp>
      <p:pic>
        <p:nvPicPr>
          <p:cNvPr id="4" name="Picture 3" descr="A close up of a logo&#10;&#10;Description automatically generated">
            <a:extLst>
              <a:ext uri="{FF2B5EF4-FFF2-40B4-BE49-F238E27FC236}">
                <a16:creationId xmlns:a16="http://schemas.microsoft.com/office/drawing/2014/main" id="{BEFE77EC-2ECF-4A4D-8D34-96CB2114FDF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16272" y="2111188"/>
            <a:ext cx="2355758" cy="2355758"/>
          </a:xfrm>
          <a:prstGeom prst="rect">
            <a:avLst/>
          </a:prstGeom>
        </p:spPr>
      </p:pic>
      <p:pic>
        <p:nvPicPr>
          <p:cNvPr id="5" name="Audio 4">
            <a:hlinkClick r:id="" action="ppaction://media"/>
            <a:extLst>
              <a:ext uri="{FF2B5EF4-FFF2-40B4-BE49-F238E27FC236}">
                <a16:creationId xmlns:a16="http://schemas.microsoft.com/office/drawing/2014/main" id="{1FB8A564-19B9-4DC1-959D-BCE0887EB82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588582460"/>
      </p:ext>
    </p:extLst>
  </p:cSld>
  <p:clrMapOvr>
    <a:masterClrMapping/>
  </p:clrMapOvr>
  <mc:AlternateContent xmlns:mc="http://schemas.openxmlformats.org/markup-compatibility/2006" xmlns:p14="http://schemas.microsoft.com/office/powerpoint/2010/main">
    <mc:Choice Requires="p14">
      <p:transition spd="slow" p14:dur="2000" advTm="9064"/>
    </mc:Choice>
    <mc:Fallback xmlns="">
      <p:transition spd="slow" advTm="9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42"/>
        <p:cNvGrpSpPr/>
        <p:nvPr/>
      </p:nvGrpSpPr>
      <p:grpSpPr>
        <a:xfrm>
          <a:off x="0" y="0"/>
          <a:ext cx="0" cy="0"/>
          <a:chOff x="0" y="0"/>
          <a:chExt cx="0" cy="0"/>
        </a:xfrm>
      </p:grpSpPr>
      <p:sp>
        <p:nvSpPr>
          <p:cNvPr id="343" name="Google Shape;343;p44"/>
          <p:cNvSpPr txBox="1">
            <a:spLocks noGrp="1"/>
          </p:cNvSpPr>
          <p:nvPr>
            <p:ph type="title"/>
          </p:nvPr>
        </p:nvSpPr>
        <p:spPr>
          <a:xfrm>
            <a:off x="822960" y="286604"/>
            <a:ext cx="7543800" cy="1450800"/>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dirty="0"/>
              <a:t>How is Sound Measured?</a:t>
            </a:r>
            <a:endParaRPr dirty="0"/>
          </a:p>
        </p:txBody>
      </p:sp>
      <p:sp>
        <p:nvSpPr>
          <p:cNvPr id="344" name="Google Shape;344;p44"/>
          <p:cNvSpPr txBox="1">
            <a:spLocks noGrp="1"/>
          </p:cNvSpPr>
          <p:nvPr>
            <p:ph type="body" idx="1"/>
          </p:nvPr>
        </p:nvSpPr>
        <p:spPr>
          <a:xfrm rot="10800000" flipV="1">
            <a:off x="1750975" y="2757662"/>
            <a:ext cx="5189636" cy="486794"/>
          </a:xfrm>
          <a:prstGeom prst="rect">
            <a:avLst/>
          </a:prstGeom>
          <a:noFill/>
          <a:ln>
            <a:noFill/>
          </a:ln>
        </p:spPr>
        <p:txBody>
          <a:bodyPr spcFirstLastPara="1" wrap="square" lIns="0" tIns="45700" rIns="0" bIns="45700" anchor="t" anchorCtr="0">
            <a:noAutofit/>
          </a:bodyPr>
          <a:lstStyle/>
          <a:p>
            <a:pPr marL="0" lvl="0" indent="0" algn="l" rtl="0">
              <a:lnSpc>
                <a:spcPct val="90000"/>
              </a:lnSpc>
              <a:spcBef>
                <a:spcPts val="0"/>
              </a:spcBef>
              <a:spcAft>
                <a:spcPts val="0"/>
              </a:spcAft>
              <a:buSzPts val="1800"/>
              <a:buNone/>
            </a:pPr>
            <a:r>
              <a:rPr lang="en-US" sz="2400" dirty="0"/>
              <a:t> </a:t>
            </a:r>
            <a:r>
              <a:rPr lang="en-US" sz="3000" dirty="0"/>
              <a:t>Weight is measured in pounds.</a:t>
            </a:r>
            <a:r>
              <a:rPr lang="en-US" sz="3000" u="sng" dirty="0">
                <a:solidFill>
                  <a:srgbClr val="000000"/>
                </a:solidFill>
              </a:rPr>
              <a:t> </a:t>
            </a:r>
            <a:endParaRPr sz="3000" u="sng" dirty="0">
              <a:solidFill>
                <a:srgbClr val="000000"/>
              </a:solidFill>
            </a:endParaRPr>
          </a:p>
          <a:p>
            <a:pPr marL="0" lvl="0" indent="0" algn="ctr" rtl="0">
              <a:lnSpc>
                <a:spcPct val="90000"/>
              </a:lnSpc>
              <a:spcBef>
                <a:spcPts val="1400"/>
              </a:spcBef>
              <a:spcAft>
                <a:spcPts val="0"/>
              </a:spcAft>
              <a:buSzPts val="1800"/>
              <a:buNone/>
            </a:pPr>
            <a:endParaRPr dirty="0"/>
          </a:p>
        </p:txBody>
      </p:sp>
      <p:pic>
        <p:nvPicPr>
          <p:cNvPr id="345" name="Google Shape;345;p44"/>
          <p:cNvPicPr preferRelativeResize="0"/>
          <p:nvPr/>
        </p:nvPicPr>
        <p:blipFill rotWithShape="1">
          <a:blip r:embed="rId6">
            <a:alphaModFix/>
          </a:blip>
          <a:srcRect/>
          <a:stretch/>
        </p:blipFill>
        <p:spPr>
          <a:xfrm>
            <a:off x="6940610" y="113780"/>
            <a:ext cx="2074129" cy="1074293"/>
          </a:xfrm>
          <a:prstGeom prst="rect">
            <a:avLst/>
          </a:prstGeom>
          <a:noFill/>
          <a:ln>
            <a:noFill/>
          </a:ln>
        </p:spPr>
      </p:pic>
      <p:sp>
        <p:nvSpPr>
          <p:cNvPr id="346" name="Google Shape;346;p44"/>
          <p:cNvSpPr txBox="1"/>
          <p:nvPr/>
        </p:nvSpPr>
        <p:spPr>
          <a:xfrm rot="10800000" flipV="1">
            <a:off x="1750972" y="3777920"/>
            <a:ext cx="5933873" cy="666742"/>
          </a:xfrm>
          <a:prstGeom prst="rect">
            <a:avLst/>
          </a:prstGeom>
          <a:noFill/>
          <a:ln>
            <a:noFill/>
          </a:ln>
        </p:spPr>
        <p:txBody>
          <a:bodyPr spcFirstLastPara="1" wrap="square" lIns="91425" tIns="91425" rIns="91425" bIns="91425" anchor="t" anchorCtr="0">
            <a:noAutofit/>
          </a:bodyPr>
          <a:lstStyle/>
          <a:p>
            <a:pPr>
              <a:lnSpc>
                <a:spcPct val="90000"/>
              </a:lnSpc>
              <a:spcBef>
                <a:spcPts val="1400"/>
              </a:spcBef>
              <a:buClr>
                <a:schemeClr val="accent1"/>
              </a:buClr>
              <a:buSzPts val="3000"/>
            </a:pPr>
            <a:r>
              <a:rPr lang="en-US" sz="3000" dirty="0"/>
              <a:t>Height is measured in feet or inches.</a:t>
            </a:r>
            <a:r>
              <a:rPr lang="en-US" sz="3000" u="sng" dirty="0">
                <a:solidFill>
                  <a:srgbClr val="000000"/>
                </a:solidFill>
              </a:rPr>
              <a:t> </a:t>
            </a:r>
          </a:p>
        </p:txBody>
      </p:sp>
      <p:sp>
        <p:nvSpPr>
          <p:cNvPr id="3" name="TextBox 2">
            <a:extLst>
              <a:ext uri="{FF2B5EF4-FFF2-40B4-BE49-F238E27FC236}">
                <a16:creationId xmlns:a16="http://schemas.microsoft.com/office/drawing/2014/main" id="{C0C00847-B9A6-D54F-B845-06CFF8E20D99}"/>
              </a:ext>
            </a:extLst>
          </p:cNvPr>
          <p:cNvSpPr txBox="1"/>
          <p:nvPr/>
        </p:nvSpPr>
        <p:spPr>
          <a:xfrm rot="10800000" flipV="1">
            <a:off x="1750970" y="5111135"/>
            <a:ext cx="5189639" cy="553998"/>
          </a:xfrm>
          <a:prstGeom prst="rect">
            <a:avLst/>
          </a:prstGeom>
          <a:noFill/>
        </p:spPr>
        <p:txBody>
          <a:bodyPr wrap="square" rtlCol="0">
            <a:spAutoFit/>
          </a:bodyPr>
          <a:lstStyle/>
          <a:p>
            <a:r>
              <a:rPr lang="en-US" sz="3000" dirty="0"/>
              <a:t>Sound is measured in </a:t>
            </a:r>
            <a:r>
              <a:rPr lang="en-US" sz="3000" dirty="0">
                <a:solidFill>
                  <a:srgbClr val="CF2128"/>
                </a:solidFill>
              </a:rPr>
              <a:t>decibels</a:t>
            </a:r>
            <a:r>
              <a:rPr lang="en-US" sz="3000" dirty="0"/>
              <a:t>.</a:t>
            </a:r>
            <a:endParaRPr lang="en-US" u="sng" dirty="0">
              <a:solidFill>
                <a:srgbClr val="000000"/>
              </a:solidFill>
            </a:endParaRPr>
          </a:p>
        </p:txBody>
      </p:sp>
      <p:pic>
        <p:nvPicPr>
          <p:cNvPr id="11" name="Audio 10">
            <a:hlinkClick r:id="" action="ppaction://media"/>
            <a:extLst>
              <a:ext uri="{FF2B5EF4-FFF2-40B4-BE49-F238E27FC236}">
                <a16:creationId xmlns:a16="http://schemas.microsoft.com/office/drawing/2014/main" id="{35917A4B-3AEC-46B9-94FB-082FBCB2952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6096000"/>
            <a:ext cx="609600" cy="609600"/>
          </a:xfrm>
          <a:prstGeom prst="rect">
            <a:avLst/>
          </a:prstGeom>
        </p:spPr>
      </p:pic>
      <p:sp>
        <p:nvSpPr>
          <p:cNvPr id="4" name="TextBox 3">
            <a:extLst>
              <a:ext uri="{FF2B5EF4-FFF2-40B4-BE49-F238E27FC236}">
                <a16:creationId xmlns:a16="http://schemas.microsoft.com/office/drawing/2014/main" id="{CA2A56CF-E5B3-CD4B-9246-0D823640724A}"/>
              </a:ext>
            </a:extLst>
          </p:cNvPr>
          <p:cNvSpPr txBox="1"/>
          <p:nvPr/>
        </p:nvSpPr>
        <p:spPr>
          <a:xfrm>
            <a:off x="1750973" y="2203664"/>
            <a:ext cx="1356906" cy="553998"/>
          </a:xfrm>
          <a:prstGeom prst="rect">
            <a:avLst/>
          </a:prstGeom>
          <a:noFill/>
        </p:spPr>
        <p:txBody>
          <a:bodyPr wrap="square" rtlCol="0">
            <a:spAutoFit/>
          </a:bodyPr>
          <a:lstStyle/>
          <a:p>
            <a:r>
              <a:rPr lang="en-US" sz="3000" b="1" dirty="0"/>
              <a:t>Weight</a:t>
            </a:r>
          </a:p>
        </p:txBody>
      </p:sp>
      <p:sp>
        <p:nvSpPr>
          <p:cNvPr id="5" name="TextBox 4">
            <a:extLst>
              <a:ext uri="{FF2B5EF4-FFF2-40B4-BE49-F238E27FC236}">
                <a16:creationId xmlns:a16="http://schemas.microsoft.com/office/drawing/2014/main" id="{FAAC847A-344D-6E42-9C59-7CC66E47914F}"/>
              </a:ext>
            </a:extLst>
          </p:cNvPr>
          <p:cNvSpPr txBox="1"/>
          <p:nvPr/>
        </p:nvSpPr>
        <p:spPr>
          <a:xfrm>
            <a:off x="1634247" y="3424136"/>
            <a:ext cx="1324402" cy="553998"/>
          </a:xfrm>
          <a:prstGeom prst="rect">
            <a:avLst/>
          </a:prstGeom>
          <a:noFill/>
        </p:spPr>
        <p:txBody>
          <a:bodyPr wrap="none" rtlCol="0">
            <a:spAutoFit/>
          </a:bodyPr>
          <a:lstStyle/>
          <a:p>
            <a:r>
              <a:rPr lang="en-US" sz="3000" dirty="0"/>
              <a:t> </a:t>
            </a:r>
            <a:r>
              <a:rPr lang="en-US" sz="3000" b="1" dirty="0"/>
              <a:t>Height</a:t>
            </a:r>
          </a:p>
        </p:txBody>
      </p:sp>
      <p:sp>
        <p:nvSpPr>
          <p:cNvPr id="6" name="TextBox 5">
            <a:extLst>
              <a:ext uri="{FF2B5EF4-FFF2-40B4-BE49-F238E27FC236}">
                <a16:creationId xmlns:a16="http://schemas.microsoft.com/office/drawing/2014/main" id="{31AB83C8-C71E-F84B-8760-AC18B7E61928}"/>
              </a:ext>
            </a:extLst>
          </p:cNvPr>
          <p:cNvSpPr txBox="1"/>
          <p:nvPr/>
        </p:nvSpPr>
        <p:spPr>
          <a:xfrm>
            <a:off x="1750971" y="4644608"/>
            <a:ext cx="1384529" cy="553998"/>
          </a:xfrm>
          <a:prstGeom prst="rect">
            <a:avLst/>
          </a:prstGeom>
          <a:noFill/>
        </p:spPr>
        <p:txBody>
          <a:bodyPr wrap="square" rtlCol="0">
            <a:spAutoFit/>
          </a:bodyPr>
          <a:lstStyle/>
          <a:p>
            <a:r>
              <a:rPr lang="en-US" sz="3000" b="1" dirty="0"/>
              <a:t>Sound</a:t>
            </a:r>
          </a:p>
        </p:txBody>
      </p:sp>
    </p:spTree>
    <p:custDataLst>
      <p:tags r:id="rId1"/>
    </p:custDataLst>
    <p:extLst>
      <p:ext uri="{BB962C8B-B14F-4D97-AF65-F5344CB8AC3E}">
        <p14:creationId xmlns:p14="http://schemas.microsoft.com/office/powerpoint/2010/main" val="3295267978"/>
      </p:ext>
    </p:extLst>
  </p:cSld>
  <p:clrMapOvr>
    <a:masterClrMapping/>
  </p:clrMapOvr>
  <mc:AlternateContent xmlns:mc="http://schemas.openxmlformats.org/markup-compatibility/2006" xmlns:p14="http://schemas.microsoft.com/office/powerpoint/2010/main">
    <mc:Choice Requires="p14">
      <p:transition spd="slow" p14:dur="2000" advTm="26439"/>
    </mc:Choice>
    <mc:Fallback xmlns="">
      <p:transition spd="slow" advTm="26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44">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4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25" fill="hold" display="0">
                  <p:stCondLst>
                    <p:cond delay="indefinite"/>
                  </p:stCondLst>
                  <p:endCondLst>
                    <p:cond evt="onStopAudio" delay="0">
                      <p:tgtEl>
                        <p:sldTgt/>
                      </p:tgtEl>
                    </p:cond>
                  </p:endCondLst>
                </p:cTn>
                <p:tgtEl>
                  <p:spTgt spid="11"/>
                </p:tgtEl>
              </p:cMediaNode>
            </p:audio>
          </p:childTnLst>
        </p:cTn>
      </p:par>
    </p:tnLst>
    <p:bldLst>
      <p:bldP spid="346" grpId="0"/>
      <p:bldP spid="3" grpId="0"/>
      <p:bldP spid="4" grpId="0"/>
      <p:bldP spid="5" grpId="0"/>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p42"/>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Abbreviations for Decibels</a:t>
            </a:r>
            <a:endParaRPr/>
          </a:p>
        </p:txBody>
      </p:sp>
      <p:pic>
        <p:nvPicPr>
          <p:cNvPr id="331" name="Google Shape;331;p42"/>
          <p:cNvPicPr preferRelativeResize="0"/>
          <p:nvPr/>
        </p:nvPicPr>
        <p:blipFill rotWithShape="1">
          <a:blip r:embed="rId5">
            <a:alphaModFix/>
          </a:blip>
          <a:srcRect/>
          <a:stretch/>
        </p:blipFill>
        <p:spPr>
          <a:xfrm>
            <a:off x="6940610" y="113780"/>
            <a:ext cx="2074129" cy="1074293"/>
          </a:xfrm>
          <a:prstGeom prst="rect">
            <a:avLst/>
          </a:prstGeom>
          <a:noFill/>
          <a:ln>
            <a:noFill/>
          </a:ln>
        </p:spPr>
      </p:pic>
      <p:sp>
        <p:nvSpPr>
          <p:cNvPr id="332" name="Google Shape;332;p42"/>
          <p:cNvSpPr/>
          <p:nvPr/>
        </p:nvSpPr>
        <p:spPr>
          <a:xfrm>
            <a:off x="3589020" y="2651761"/>
            <a:ext cx="2034540" cy="246888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103154"/>
              </a:buClr>
              <a:buSzPts val="4400"/>
              <a:buFont typeface="Calibri"/>
              <a:buNone/>
            </a:pPr>
            <a:r>
              <a:rPr lang="en-US" sz="7200" b="1" i="0" u="none" strike="noStrike" cap="none" dirty="0">
                <a:solidFill>
                  <a:srgbClr val="318AC2"/>
                </a:solidFill>
                <a:latin typeface="Calibri"/>
                <a:ea typeface="Calibri"/>
                <a:cs typeface="Calibri"/>
                <a:sym typeface="Calibri"/>
              </a:rPr>
              <a:t>dB</a:t>
            </a:r>
            <a:endParaRPr sz="7200" b="1" i="0" u="none" strike="noStrike" cap="none" dirty="0">
              <a:solidFill>
                <a:srgbClr val="318AC2"/>
              </a:solidFill>
              <a:latin typeface="Calibri"/>
              <a:ea typeface="Calibri"/>
              <a:cs typeface="Calibri"/>
              <a:sym typeface="Calibri"/>
            </a:endParaRPr>
          </a:p>
          <a:p>
            <a:pPr marL="0" marR="0" lvl="0" indent="0" algn="l" rtl="0">
              <a:lnSpc>
                <a:spcPct val="100000"/>
              </a:lnSpc>
              <a:spcBef>
                <a:spcPts val="0"/>
              </a:spcBef>
              <a:spcAft>
                <a:spcPts val="0"/>
              </a:spcAft>
              <a:buClr>
                <a:srgbClr val="103154"/>
              </a:buClr>
              <a:buSzPts val="4400"/>
              <a:buFont typeface="Calibri"/>
              <a:buNone/>
            </a:pPr>
            <a:r>
              <a:rPr lang="en-US" sz="7200" b="1" i="0" u="none" strike="noStrike" cap="none" dirty="0">
                <a:solidFill>
                  <a:srgbClr val="318AC2"/>
                </a:solidFill>
                <a:latin typeface="Calibri"/>
                <a:ea typeface="Calibri"/>
                <a:cs typeface="Calibri"/>
                <a:sym typeface="Calibri"/>
              </a:rPr>
              <a:t>dBA</a:t>
            </a:r>
            <a:endParaRPr sz="7200" b="1" i="0" u="none" strike="noStrike" cap="none" dirty="0">
              <a:solidFill>
                <a:srgbClr val="318AC2"/>
              </a:solidFill>
              <a:latin typeface="Calibri"/>
              <a:ea typeface="Calibri"/>
              <a:cs typeface="Calibri"/>
              <a:sym typeface="Calibri"/>
            </a:endParaRPr>
          </a:p>
        </p:txBody>
      </p:sp>
      <p:pic>
        <p:nvPicPr>
          <p:cNvPr id="2" name="Audio 1">
            <a:hlinkClick r:id="" action="ppaction://media"/>
            <a:extLst>
              <a:ext uri="{FF2B5EF4-FFF2-40B4-BE49-F238E27FC236}">
                <a16:creationId xmlns:a16="http://schemas.microsoft.com/office/drawing/2014/main" id="{DC4A8C4D-C9A1-4856-85DF-800C171D7E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274857338"/>
      </p:ext>
    </p:extLst>
  </p:cSld>
  <p:clrMapOvr>
    <a:masterClrMapping/>
  </p:clrMapOvr>
  <mc:AlternateContent xmlns:mc="http://schemas.openxmlformats.org/markup-compatibility/2006" xmlns:p14="http://schemas.microsoft.com/office/powerpoint/2010/main">
    <mc:Choice Requires="p14">
      <p:transition spd="slow" p14:dur="2000" advTm="7797"/>
    </mc:Choice>
    <mc:Fallback xmlns="">
      <p:transition spd="slow" advTm="7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42"/>
        <p:cNvGrpSpPr/>
        <p:nvPr/>
      </p:nvGrpSpPr>
      <p:grpSpPr>
        <a:xfrm>
          <a:off x="0" y="0"/>
          <a:ext cx="0" cy="0"/>
          <a:chOff x="0" y="0"/>
          <a:chExt cx="0" cy="0"/>
        </a:xfrm>
      </p:grpSpPr>
      <p:sp>
        <p:nvSpPr>
          <p:cNvPr id="343" name="Google Shape;343;p44"/>
          <p:cNvSpPr txBox="1">
            <a:spLocks noGrp="1"/>
          </p:cNvSpPr>
          <p:nvPr>
            <p:ph type="title"/>
          </p:nvPr>
        </p:nvSpPr>
        <p:spPr>
          <a:xfrm>
            <a:off x="822960" y="286604"/>
            <a:ext cx="7543800" cy="1450800"/>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Decibel Levels</a:t>
            </a:r>
            <a:endParaRPr/>
          </a:p>
        </p:txBody>
      </p:sp>
      <p:pic>
        <p:nvPicPr>
          <p:cNvPr id="345" name="Google Shape;345;p44"/>
          <p:cNvPicPr preferRelativeResize="0"/>
          <p:nvPr/>
        </p:nvPicPr>
        <p:blipFill rotWithShape="1">
          <a:blip r:embed="rId6">
            <a:alphaModFix/>
          </a:blip>
          <a:srcRect/>
          <a:stretch/>
        </p:blipFill>
        <p:spPr>
          <a:xfrm>
            <a:off x="6940610" y="113780"/>
            <a:ext cx="2074129" cy="1074293"/>
          </a:xfrm>
          <a:prstGeom prst="rect">
            <a:avLst/>
          </a:prstGeom>
          <a:noFill/>
          <a:ln>
            <a:noFill/>
          </a:ln>
        </p:spPr>
      </p:pic>
      <p:sp>
        <p:nvSpPr>
          <p:cNvPr id="5" name="TextBox 4">
            <a:extLst>
              <a:ext uri="{FF2B5EF4-FFF2-40B4-BE49-F238E27FC236}">
                <a16:creationId xmlns:a16="http://schemas.microsoft.com/office/drawing/2014/main" id="{16FA72B3-CCC0-4349-99E9-6A833600F7F0}"/>
              </a:ext>
            </a:extLst>
          </p:cNvPr>
          <p:cNvSpPr txBox="1"/>
          <p:nvPr/>
        </p:nvSpPr>
        <p:spPr>
          <a:xfrm>
            <a:off x="3249039" y="2785594"/>
            <a:ext cx="5117722" cy="954107"/>
          </a:xfrm>
          <a:prstGeom prst="rect">
            <a:avLst/>
          </a:prstGeom>
          <a:noFill/>
        </p:spPr>
        <p:txBody>
          <a:bodyPr wrap="square" rtlCol="0">
            <a:spAutoFit/>
          </a:bodyPr>
          <a:lstStyle/>
          <a:p>
            <a:r>
              <a:rPr lang="en-US" sz="2800" dirty="0"/>
              <a:t>Zero decibels is the softest sound a human can hear.</a:t>
            </a:r>
          </a:p>
        </p:txBody>
      </p:sp>
      <p:sp>
        <p:nvSpPr>
          <p:cNvPr id="6" name="TextBox 5">
            <a:extLst>
              <a:ext uri="{FF2B5EF4-FFF2-40B4-BE49-F238E27FC236}">
                <a16:creationId xmlns:a16="http://schemas.microsoft.com/office/drawing/2014/main" id="{DD7C674E-356E-1B4A-A970-816C8E2EDFDA}"/>
              </a:ext>
            </a:extLst>
          </p:cNvPr>
          <p:cNvSpPr txBox="1"/>
          <p:nvPr/>
        </p:nvSpPr>
        <p:spPr>
          <a:xfrm>
            <a:off x="3249039" y="4221804"/>
            <a:ext cx="4416357" cy="954107"/>
          </a:xfrm>
          <a:prstGeom prst="rect">
            <a:avLst/>
          </a:prstGeom>
          <a:noFill/>
        </p:spPr>
        <p:txBody>
          <a:bodyPr wrap="square" rtlCol="0">
            <a:spAutoFit/>
          </a:bodyPr>
          <a:lstStyle/>
          <a:p>
            <a:r>
              <a:rPr lang="en-US" sz="2800" dirty="0"/>
              <a:t>Conversational speech is about 60 decibels.</a:t>
            </a:r>
          </a:p>
        </p:txBody>
      </p:sp>
      <p:pic>
        <p:nvPicPr>
          <p:cNvPr id="11" name="Picture 10" descr="A picture containing drawing&#10;&#10;Description automatically generated">
            <a:extLst>
              <a:ext uri="{FF2B5EF4-FFF2-40B4-BE49-F238E27FC236}">
                <a16:creationId xmlns:a16="http://schemas.microsoft.com/office/drawing/2014/main" id="{67F94978-F439-3D4F-A58D-0AD234C86AF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610855" y="4153105"/>
            <a:ext cx="1268532" cy="1143386"/>
          </a:xfrm>
          <a:prstGeom prst="rect">
            <a:avLst/>
          </a:prstGeom>
        </p:spPr>
      </p:pic>
      <p:pic>
        <p:nvPicPr>
          <p:cNvPr id="13" name="Picture 12" descr="A picture containing drawing, mirror&#10;&#10;Description automatically generated">
            <a:extLst>
              <a:ext uri="{FF2B5EF4-FFF2-40B4-BE49-F238E27FC236}">
                <a16:creationId xmlns:a16="http://schemas.microsoft.com/office/drawing/2014/main" id="{37677B6C-3677-C443-AE1A-AB7F3E334ED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02685" y="2573085"/>
            <a:ext cx="976702" cy="1166616"/>
          </a:xfrm>
          <a:prstGeom prst="rect">
            <a:avLst/>
          </a:prstGeom>
        </p:spPr>
      </p:pic>
      <p:pic>
        <p:nvPicPr>
          <p:cNvPr id="3" name="Audio 2">
            <a:hlinkClick r:id="" action="ppaction://media"/>
            <a:extLst>
              <a:ext uri="{FF2B5EF4-FFF2-40B4-BE49-F238E27FC236}">
                <a16:creationId xmlns:a16="http://schemas.microsoft.com/office/drawing/2014/main" id="{0B6BF475-D182-4D79-A85A-0238693B35DD}"/>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1689759311"/>
      </p:ext>
    </p:extLst>
  </p:cSld>
  <p:clrMapOvr>
    <a:masterClrMapping/>
  </p:clrMapOvr>
  <mc:AlternateContent xmlns:mc="http://schemas.openxmlformats.org/markup-compatibility/2006" xmlns:p14="http://schemas.microsoft.com/office/powerpoint/2010/main">
    <mc:Choice Requires="p14">
      <p:transition spd="slow" p14:dur="2000" advTm="12137"/>
    </mc:Choice>
    <mc:Fallback xmlns="">
      <p:transition spd="slow" advTm="12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3"/>
                </p:tgtEl>
              </p:cMediaNode>
            </p:audio>
          </p:childTnLst>
        </p:cTn>
      </p:par>
    </p:tnLst>
    <p:bldLst>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Shape 199"/>
          <p:cNvSpPr>
            <a:spLocks noGrp="1"/>
          </p:cNvSpPr>
          <p:nvPr>
            <p:ph type="title"/>
          </p:nvPr>
        </p:nvSpPr>
        <p:spPr>
          <a:prstGeom prst="rect">
            <a:avLst/>
          </a:prstGeom>
        </p:spPr>
        <p:txBody>
          <a:bodyPr>
            <a:normAutofit/>
          </a:bodyPr>
          <a:lstStyle/>
          <a:p>
            <a:r>
              <a:rPr lang="en-US" sz="4400" dirty="0"/>
              <a:t>What is Dangerously Loud?</a:t>
            </a:r>
            <a:endParaRPr sz="4400" dirty="0"/>
          </a:p>
        </p:txBody>
      </p:sp>
      <p:sp>
        <p:nvSpPr>
          <p:cNvPr id="2" name="Content Placeholder 1"/>
          <p:cNvSpPr>
            <a:spLocks noGrp="1"/>
          </p:cNvSpPr>
          <p:nvPr>
            <p:ph idx="1"/>
          </p:nvPr>
        </p:nvSpPr>
        <p:spPr>
          <a:xfrm>
            <a:off x="822960" y="1845734"/>
            <a:ext cx="7543800" cy="4023360"/>
          </a:xfrm>
        </p:spPr>
        <p:txBody>
          <a:bodyPr>
            <a:normAutofit/>
          </a:bodyPr>
          <a:lstStyle/>
          <a:p>
            <a:pPr marL="0" indent="0" algn="ctr">
              <a:buNone/>
            </a:pPr>
            <a:endParaRPr lang="en-US" sz="2400" dirty="0"/>
          </a:p>
          <a:p>
            <a:pPr marL="0" indent="0" algn="ctr">
              <a:buNone/>
            </a:pPr>
            <a:endParaRPr lang="en-US" sz="2400" dirty="0">
              <a:solidFill>
                <a:schemeClr val="accent2"/>
              </a:solidFill>
            </a:endParaRPr>
          </a:p>
          <a:p>
            <a:pPr marL="0" indent="0" algn="ctr">
              <a:buNone/>
            </a:pPr>
            <a:r>
              <a:rPr lang="en-US" sz="4000" dirty="0">
                <a:solidFill>
                  <a:schemeClr val="accent2"/>
                </a:solidFill>
              </a:rPr>
              <a:t>What is the decibel (sound) level                       at which you are at risk for permanent hearing loss?</a:t>
            </a:r>
          </a:p>
          <a:p>
            <a:endParaRPr lang="en-US" sz="2400" dirty="0"/>
          </a:p>
        </p:txBody>
      </p:sp>
      <p:pic>
        <p:nvPicPr>
          <p:cNvPr id="6" name="Picture 5">
            <a:extLst>
              <a:ext uri="{FF2B5EF4-FFF2-40B4-BE49-F238E27FC236}">
                <a16:creationId xmlns:a16="http://schemas.microsoft.com/office/drawing/2014/main" id="{C758D676-7EFC-C049-9CF7-5A633417987B}"/>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3" name="Audio 2">
            <a:hlinkClick r:id="" action="ppaction://media"/>
            <a:extLst>
              <a:ext uri="{FF2B5EF4-FFF2-40B4-BE49-F238E27FC236}">
                <a16:creationId xmlns:a16="http://schemas.microsoft.com/office/drawing/2014/main" id="{03C09670-4D5F-41AE-99A1-331E52D382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cSld>
  <p:clrMapOvr>
    <a:masterClrMapping/>
  </p:clrMapOvr>
  <p:transition spd="slow" advTm="735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Shape 199"/>
          <p:cNvSpPr>
            <a:spLocks noGrp="1"/>
          </p:cNvSpPr>
          <p:nvPr>
            <p:ph type="title"/>
          </p:nvPr>
        </p:nvSpPr>
        <p:spPr>
          <a:prstGeom prst="rect">
            <a:avLst/>
          </a:prstGeom>
        </p:spPr>
        <p:txBody>
          <a:bodyPr>
            <a:normAutofit/>
          </a:bodyPr>
          <a:lstStyle/>
          <a:p>
            <a:r>
              <a:rPr dirty="0"/>
              <a:t>Save Your Hearing!</a:t>
            </a:r>
          </a:p>
        </p:txBody>
      </p:sp>
      <p:pic>
        <p:nvPicPr>
          <p:cNvPr id="5" name="Picture 4">
            <a:extLst>
              <a:ext uri="{FF2B5EF4-FFF2-40B4-BE49-F238E27FC236}">
                <a16:creationId xmlns:a16="http://schemas.microsoft.com/office/drawing/2014/main" id="{E6EF3C14-8322-0C44-9857-8180EA3D0BCF}"/>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3" name="Picture 2">
            <a:extLst>
              <a:ext uri="{FF2B5EF4-FFF2-40B4-BE49-F238E27FC236}">
                <a16:creationId xmlns:a16="http://schemas.microsoft.com/office/drawing/2014/main" id="{84DFA9E4-42D3-1F45-AB28-1858FB93625E}"/>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2565954" y="2485934"/>
            <a:ext cx="4057811" cy="2672217"/>
          </a:xfrm>
          <a:prstGeom prst="rect">
            <a:avLst/>
          </a:prstGeom>
        </p:spPr>
      </p:pic>
      <p:pic>
        <p:nvPicPr>
          <p:cNvPr id="11" name="Audio 10">
            <a:hlinkClick r:id="" action="ppaction://media"/>
            <a:extLst>
              <a:ext uri="{FF2B5EF4-FFF2-40B4-BE49-F238E27FC236}">
                <a16:creationId xmlns:a16="http://schemas.microsoft.com/office/drawing/2014/main" id="{8F094344-3536-4BD1-9C5F-3FBB184C1BB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1849922302"/>
      </p:ext>
    </p:extLst>
  </p:cSld>
  <p:clrMapOvr>
    <a:masterClrMapping/>
  </p:clrMapOvr>
  <p:transition spd="slow" advTm="1232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par>
                                <p:cTn id="7" presetID="26" presetClass="emph" presetSubtype="0" repeatCount="indefinite" fill="hold" nodeType="withEffect">
                                  <p:stCondLst>
                                    <p:cond delay="0"/>
                                  </p:stCondLst>
                                  <p:childTnLst>
                                    <p:animEffect transition="out" filter="fade">
                                      <p:cBhvr>
                                        <p:cTn id="8" dur="1000" tmFilter="0, 0; .2, .5; .8, .5; 1, 0"/>
                                        <p:tgtEl>
                                          <p:spTgt spid="3"/>
                                        </p:tgtEl>
                                      </p:cBhvr>
                                    </p:animEffect>
                                    <p:animScale>
                                      <p:cBhvr>
                                        <p:cTn id="9" dur="50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1"/>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42"/>
        <p:cNvGrpSpPr/>
        <p:nvPr/>
      </p:nvGrpSpPr>
      <p:grpSpPr>
        <a:xfrm>
          <a:off x="0" y="0"/>
          <a:ext cx="0" cy="0"/>
          <a:chOff x="0" y="0"/>
          <a:chExt cx="0" cy="0"/>
        </a:xfrm>
      </p:grpSpPr>
      <p:sp>
        <p:nvSpPr>
          <p:cNvPr id="343" name="Google Shape;343;p44"/>
          <p:cNvSpPr txBox="1">
            <a:spLocks noGrp="1"/>
          </p:cNvSpPr>
          <p:nvPr>
            <p:ph type="title"/>
          </p:nvPr>
        </p:nvSpPr>
        <p:spPr>
          <a:xfrm>
            <a:off x="822960" y="286604"/>
            <a:ext cx="7543800" cy="1450800"/>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Decibel Levels</a:t>
            </a:r>
            <a:endParaRPr/>
          </a:p>
        </p:txBody>
      </p:sp>
      <p:pic>
        <p:nvPicPr>
          <p:cNvPr id="345" name="Google Shape;345;p44"/>
          <p:cNvPicPr preferRelativeResize="0"/>
          <p:nvPr/>
        </p:nvPicPr>
        <p:blipFill rotWithShape="1">
          <a:blip r:embed="rId6">
            <a:alphaModFix/>
          </a:blip>
          <a:srcRect/>
          <a:stretch/>
        </p:blipFill>
        <p:spPr>
          <a:xfrm>
            <a:off x="6940610" y="113780"/>
            <a:ext cx="2074129" cy="1074293"/>
          </a:xfrm>
          <a:prstGeom prst="rect">
            <a:avLst/>
          </a:prstGeom>
          <a:noFill/>
          <a:ln>
            <a:noFill/>
          </a:ln>
        </p:spPr>
      </p:pic>
      <p:sp>
        <p:nvSpPr>
          <p:cNvPr id="348" name="Google Shape;348;p44"/>
          <p:cNvSpPr txBox="1"/>
          <p:nvPr/>
        </p:nvSpPr>
        <p:spPr>
          <a:xfrm>
            <a:off x="822950" y="2898843"/>
            <a:ext cx="7451700" cy="1450800"/>
          </a:xfrm>
          <a:prstGeom prst="rect">
            <a:avLst/>
          </a:prstGeom>
          <a:noFill/>
          <a:ln>
            <a:noFill/>
          </a:ln>
        </p:spPr>
        <p:txBody>
          <a:bodyPr spcFirstLastPara="1" wrap="square" lIns="91425" tIns="91425" rIns="91425" bIns="91425" anchor="t" anchorCtr="0">
            <a:noAutofit/>
          </a:bodyPr>
          <a:lstStyle/>
          <a:p>
            <a:pPr marL="91440" lvl="0" indent="-91440">
              <a:lnSpc>
                <a:spcPct val="90000"/>
              </a:lnSpc>
              <a:spcBef>
                <a:spcPts val="1400"/>
              </a:spcBef>
              <a:buClr>
                <a:srgbClr val="CF2128"/>
              </a:buClr>
              <a:buSzPts val="3000"/>
              <a:buFont typeface="Calibri"/>
              <a:buChar char=" "/>
            </a:pPr>
            <a:r>
              <a:rPr lang="en-US" sz="3000" b="1" dirty="0">
                <a:solidFill>
                  <a:srgbClr val="CF2128"/>
                </a:solidFill>
                <a:ea typeface="Calibri"/>
                <a:cs typeface="Calibri"/>
                <a:sym typeface="Calibri"/>
              </a:rPr>
              <a:t>The </a:t>
            </a:r>
            <a:r>
              <a:rPr lang="en-US" sz="3000" b="1" u="sng" dirty="0">
                <a:solidFill>
                  <a:srgbClr val="CF2128"/>
                </a:solidFill>
                <a:ea typeface="Calibri"/>
                <a:cs typeface="Calibri"/>
                <a:sym typeface="Calibri"/>
              </a:rPr>
              <a:t>louder</a:t>
            </a:r>
            <a:r>
              <a:rPr lang="en-US" sz="3000" b="1" dirty="0">
                <a:solidFill>
                  <a:srgbClr val="CF2128"/>
                </a:solidFill>
                <a:ea typeface="Calibri"/>
                <a:cs typeface="Calibri"/>
                <a:sym typeface="Calibri"/>
              </a:rPr>
              <a:t> the sound, the </a:t>
            </a:r>
            <a:r>
              <a:rPr lang="en-US" sz="3000" b="1" u="sng" dirty="0">
                <a:solidFill>
                  <a:srgbClr val="CF2128"/>
                </a:solidFill>
                <a:ea typeface="Calibri"/>
                <a:cs typeface="Calibri"/>
                <a:sym typeface="Calibri"/>
              </a:rPr>
              <a:t>less time</a:t>
            </a:r>
            <a:r>
              <a:rPr lang="en-US" sz="3000" b="1" dirty="0">
                <a:solidFill>
                  <a:srgbClr val="CF2128"/>
                </a:solidFill>
                <a:ea typeface="Calibri"/>
                <a:cs typeface="Calibri"/>
                <a:sym typeface="Calibri"/>
              </a:rPr>
              <a:t> you can safely listen to it.</a:t>
            </a:r>
            <a:endParaRPr lang="en-US" sz="3000" dirty="0">
              <a:solidFill>
                <a:srgbClr val="000000"/>
              </a:solidFill>
              <a:ea typeface="Calibri"/>
              <a:cs typeface="Calibri"/>
              <a:sym typeface="Calibri"/>
            </a:endParaRPr>
          </a:p>
        </p:txBody>
      </p:sp>
      <p:pic>
        <p:nvPicPr>
          <p:cNvPr id="3" name="Audio 2">
            <a:hlinkClick r:id="" action="ppaction://media"/>
            <a:extLst>
              <a:ext uri="{FF2B5EF4-FFF2-40B4-BE49-F238E27FC236}">
                <a16:creationId xmlns:a16="http://schemas.microsoft.com/office/drawing/2014/main" id="{FC07132C-2AB5-44C5-B1B4-909D98FD3672}"/>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1324074454"/>
      </p:ext>
    </p:extLst>
  </p:cSld>
  <p:clrMapOvr>
    <a:masterClrMapping/>
  </p:clrMapOvr>
  <mc:AlternateContent xmlns:mc="http://schemas.openxmlformats.org/markup-compatibility/2006" xmlns:p14="http://schemas.microsoft.com/office/powerpoint/2010/main">
    <mc:Choice Requires="p14">
      <p:transition spd="slow" p14:dur="2000" advTm="8574"/>
    </mc:Choice>
    <mc:Fallback xmlns="">
      <p:transition spd="slow" advTm="8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11" fill="hold" display="0">
                  <p:stCondLst>
                    <p:cond delay="indefinite"/>
                  </p:stCondLst>
                  <p:endCondLst>
                    <p:cond evt="onStopAudio" delay="0">
                      <p:tgtEl>
                        <p:sldTgt/>
                      </p:tgtEl>
                    </p:cond>
                  </p:endCondLst>
                </p:cTn>
                <p:tgtEl>
                  <p:spTgt spid="3"/>
                </p:tgtEl>
              </p:cMediaNode>
            </p:audio>
          </p:childTnLst>
        </p:cTn>
      </p:par>
    </p:tnLst>
    <p:bldLst>
      <p:bldP spid="34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69" name="Google Shape;369;p47"/>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Pain Levels</a:t>
            </a:r>
            <a:endParaRPr/>
          </a:p>
        </p:txBody>
      </p:sp>
      <p:sp>
        <p:nvSpPr>
          <p:cNvPr id="370" name="Google Shape;370;p47"/>
          <p:cNvSpPr txBox="1">
            <a:spLocks noGrp="1"/>
          </p:cNvSpPr>
          <p:nvPr>
            <p:ph type="body" idx="1"/>
          </p:nvPr>
        </p:nvSpPr>
        <p:spPr>
          <a:xfrm>
            <a:off x="1846387" y="2813538"/>
            <a:ext cx="3516922" cy="756139"/>
          </a:xfrm>
          <a:prstGeom prst="rect">
            <a:avLst/>
          </a:prstGeom>
          <a:noFill/>
          <a:ln>
            <a:noFill/>
          </a:ln>
        </p:spPr>
        <p:txBody>
          <a:bodyPr spcFirstLastPara="1" wrap="square" lIns="0" tIns="45700" rIns="0" bIns="45700" anchor="t" anchorCtr="0">
            <a:noAutofit/>
          </a:bodyPr>
          <a:lstStyle/>
          <a:p>
            <a:pPr marL="0" lvl="0" indent="0" algn="l" rtl="0">
              <a:lnSpc>
                <a:spcPct val="90000"/>
              </a:lnSpc>
              <a:spcBef>
                <a:spcPts val="0"/>
              </a:spcBef>
              <a:spcAft>
                <a:spcPts val="0"/>
              </a:spcAft>
              <a:buSzPts val="2400"/>
              <a:buNone/>
            </a:pPr>
            <a:endParaRPr sz="2400"/>
          </a:p>
          <a:p>
            <a:pPr marL="0" lvl="0" indent="0" algn="l" rtl="0">
              <a:lnSpc>
                <a:spcPct val="90000"/>
              </a:lnSpc>
              <a:spcBef>
                <a:spcPts val="1400"/>
              </a:spcBef>
              <a:spcAft>
                <a:spcPts val="0"/>
              </a:spcAft>
              <a:buSzPts val="2400"/>
              <a:buNone/>
            </a:pPr>
            <a:endParaRPr sz="2400"/>
          </a:p>
        </p:txBody>
      </p:sp>
      <p:sp>
        <p:nvSpPr>
          <p:cNvPr id="371" name="Google Shape;371;p47"/>
          <p:cNvSpPr txBox="1"/>
          <p:nvPr/>
        </p:nvSpPr>
        <p:spPr>
          <a:xfrm>
            <a:off x="5862918" y="2111188"/>
            <a:ext cx="92394" cy="369328"/>
          </a:xfrm>
          <a:prstGeom prst="rect">
            <a:avLst/>
          </a:prstGeom>
          <a:noFill/>
          <a:ln>
            <a:noFill/>
          </a:ln>
        </p:spPr>
        <p:txBody>
          <a:bodyPr spcFirstLastPara="1" wrap="square" lIns="45700" tIns="45700" rIns="45700" bIns="45700" anchor="t" anchorCtr="0">
            <a:noAutofit/>
          </a:bodyPr>
          <a:lstStyle/>
          <a:p>
            <a:pPr marL="0" marR="0" lvl="0" indent="0" algn="l" rtl="0">
              <a:lnSpc>
                <a:spcPct val="100000"/>
              </a:lnSpc>
              <a:spcBef>
                <a:spcPts val="0"/>
              </a:spcBef>
              <a:spcAft>
                <a:spcPts val="0"/>
              </a:spcAft>
              <a:buClr>
                <a:srgbClr val="103154"/>
              </a:buClr>
              <a:buSzPts val="1800"/>
              <a:buFont typeface="Calibri"/>
              <a:buNone/>
            </a:pPr>
            <a:endParaRPr sz="1800" b="0" i="0" u="none" strike="noStrike" cap="none">
              <a:solidFill>
                <a:srgbClr val="103154"/>
              </a:solidFill>
              <a:latin typeface="Calibri"/>
              <a:ea typeface="Calibri"/>
              <a:cs typeface="Calibri"/>
              <a:sym typeface="Calibri"/>
            </a:endParaRPr>
          </a:p>
        </p:txBody>
      </p:sp>
      <p:pic>
        <p:nvPicPr>
          <p:cNvPr id="372" name="Google Shape;372;p47"/>
          <p:cNvPicPr preferRelativeResize="0"/>
          <p:nvPr/>
        </p:nvPicPr>
        <p:blipFill rotWithShape="1">
          <a:blip r:embed="rId5">
            <a:alphaModFix/>
          </a:blip>
          <a:srcRect/>
          <a:stretch/>
        </p:blipFill>
        <p:spPr>
          <a:xfrm>
            <a:off x="6940610" y="113780"/>
            <a:ext cx="2074129" cy="1074293"/>
          </a:xfrm>
          <a:prstGeom prst="rect">
            <a:avLst/>
          </a:prstGeom>
          <a:noFill/>
          <a:ln>
            <a:noFill/>
          </a:ln>
        </p:spPr>
      </p:pic>
      <p:sp>
        <p:nvSpPr>
          <p:cNvPr id="373" name="Google Shape;373;p47"/>
          <p:cNvSpPr txBox="1"/>
          <p:nvPr/>
        </p:nvSpPr>
        <p:spPr>
          <a:xfrm>
            <a:off x="2331077" y="2813539"/>
            <a:ext cx="3531841" cy="646331"/>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103154"/>
              </a:buClr>
              <a:buSzPts val="1800"/>
              <a:buFont typeface="Calibri"/>
              <a:buNone/>
            </a:pPr>
            <a:endParaRPr sz="1400" b="0" i="0" u="none" strike="noStrike" cap="none" dirty="0">
              <a:solidFill>
                <a:srgbClr val="000000"/>
              </a:solidFill>
              <a:latin typeface="Arial"/>
              <a:ea typeface="Arial"/>
              <a:cs typeface="Arial"/>
              <a:sym typeface="Arial"/>
            </a:endParaRPr>
          </a:p>
        </p:txBody>
      </p:sp>
      <p:pic>
        <p:nvPicPr>
          <p:cNvPr id="2" name="Picture 1">
            <a:extLst>
              <a:ext uri="{FF2B5EF4-FFF2-40B4-BE49-F238E27FC236}">
                <a16:creationId xmlns:a16="http://schemas.microsoft.com/office/drawing/2014/main" id="{4D2C5B5A-0F3E-8047-AECE-07556E4E6418}"/>
              </a:ext>
            </a:extLst>
          </p:cNvPr>
          <p:cNvPicPr>
            <a:picLocks noChangeAspect="1"/>
          </p:cNvPicPr>
          <p:nvPr/>
        </p:nvPicPr>
        <p:blipFill>
          <a:blip r:embed="rId6"/>
          <a:stretch>
            <a:fillRect/>
          </a:stretch>
        </p:blipFill>
        <p:spPr>
          <a:xfrm>
            <a:off x="1846387" y="2295852"/>
            <a:ext cx="5999126" cy="3496366"/>
          </a:xfrm>
          <a:prstGeom prst="rect">
            <a:avLst/>
          </a:prstGeom>
        </p:spPr>
      </p:pic>
      <p:pic>
        <p:nvPicPr>
          <p:cNvPr id="6" name="Audio 5">
            <a:hlinkClick r:id="" action="ppaction://media"/>
            <a:extLst>
              <a:ext uri="{FF2B5EF4-FFF2-40B4-BE49-F238E27FC236}">
                <a16:creationId xmlns:a16="http://schemas.microsoft.com/office/drawing/2014/main" id="{3CC93B83-DCBA-44BB-9CB0-8B7FE86FFEC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577138810"/>
      </p:ext>
    </p:extLst>
  </p:cSld>
  <p:clrMapOvr>
    <a:masterClrMapping/>
  </p:clrMapOvr>
  <mc:AlternateContent xmlns:mc="http://schemas.openxmlformats.org/markup-compatibility/2006" xmlns:p14="http://schemas.microsoft.com/office/powerpoint/2010/main">
    <mc:Choice Requires="p14">
      <p:transition spd="slow" p14:dur="2000" advTm="17147"/>
    </mc:Choice>
    <mc:Fallback xmlns="">
      <p:transition spd="slow" advTm="17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sound?</a:t>
            </a:r>
          </a:p>
        </p:txBody>
      </p:sp>
      <p:sp>
        <p:nvSpPr>
          <p:cNvPr id="3" name="Content Placeholder 2"/>
          <p:cNvSpPr>
            <a:spLocks noGrp="1"/>
          </p:cNvSpPr>
          <p:nvPr>
            <p:ph idx="1"/>
          </p:nvPr>
        </p:nvSpPr>
        <p:spPr>
          <a:xfrm>
            <a:off x="822959" y="4506686"/>
            <a:ext cx="7543801" cy="1665514"/>
          </a:xfrm>
        </p:spPr>
        <p:txBody>
          <a:bodyPr/>
          <a:lstStyle/>
          <a:p>
            <a:endParaRPr lang="en-US" dirty="0"/>
          </a:p>
          <a:p>
            <a:r>
              <a:rPr lang="en-US" sz="2400" dirty="0"/>
              <a:t>Vibrations that travel through the air (or another medium) and can be heard when they reach a person’s or animal’s ear. </a:t>
            </a:r>
          </a:p>
          <a:p>
            <a:endParaRPr lang="en-US" sz="2400" dirty="0"/>
          </a:p>
        </p:txBody>
      </p:sp>
      <p:pic>
        <p:nvPicPr>
          <p:cNvPr id="6" name="Picture 5">
            <a:extLst>
              <a:ext uri="{FF2B5EF4-FFF2-40B4-BE49-F238E27FC236}">
                <a16:creationId xmlns:a16="http://schemas.microsoft.com/office/drawing/2014/main" id="{42C5CA8E-FFBF-C94C-BB2D-925719C2C8BD}"/>
              </a:ext>
            </a:extLst>
          </p:cNvPr>
          <p:cNvPicPr>
            <a:picLocks noChangeAspect="1"/>
          </p:cNvPicPr>
          <p:nvPr/>
        </p:nvPicPr>
        <p:blipFill>
          <a:blip r:embed="rId5"/>
          <a:stretch>
            <a:fillRect/>
          </a:stretch>
        </p:blipFill>
        <p:spPr>
          <a:xfrm>
            <a:off x="6940610" y="113780"/>
            <a:ext cx="2074129" cy="1074293"/>
          </a:xfrm>
          <a:prstGeom prst="rect">
            <a:avLst/>
          </a:prstGeom>
        </p:spPr>
      </p:pic>
      <p:sp>
        <p:nvSpPr>
          <p:cNvPr id="4" name="TextBox 3">
            <a:extLst>
              <a:ext uri="{FF2B5EF4-FFF2-40B4-BE49-F238E27FC236}">
                <a16:creationId xmlns:a16="http://schemas.microsoft.com/office/drawing/2014/main" id="{E65C9EFA-0919-8645-BFEC-A600E01E0661}"/>
              </a:ext>
            </a:extLst>
          </p:cNvPr>
          <p:cNvSpPr txBox="1"/>
          <p:nvPr/>
        </p:nvSpPr>
        <p:spPr>
          <a:xfrm>
            <a:off x="2449285" y="2286001"/>
            <a:ext cx="4049486" cy="1452705"/>
          </a:xfrm>
          <a:prstGeom prst="rect">
            <a:avLst/>
          </a:prstGeom>
          <a:noFill/>
        </p:spPr>
        <p:txBody>
          <a:bodyPr wrap="square" rtlCol="0">
            <a:spAutoFit/>
          </a:bodyPr>
          <a:lstStyle/>
          <a:p>
            <a:pPr lvl="0" algn="ctr" defTabSz="914400" hangingPunct="1">
              <a:lnSpc>
                <a:spcPct val="98181"/>
              </a:lnSpc>
              <a:spcBef>
                <a:spcPts val="1200"/>
              </a:spcBef>
              <a:buClr>
                <a:srgbClr val="000000"/>
              </a:buClr>
              <a:buSzPts val="1100"/>
            </a:pPr>
            <a:r>
              <a:rPr lang="en-US" sz="4000" b="1" dirty="0">
                <a:solidFill>
                  <a:srgbClr val="404040"/>
                </a:solidFill>
                <a:cs typeface="Calibri"/>
                <a:sym typeface="Calibri"/>
              </a:rPr>
              <a:t>Sound is vibration</a:t>
            </a:r>
          </a:p>
          <a:p>
            <a:pPr lvl="0" defTabSz="914400" hangingPunct="1">
              <a:lnSpc>
                <a:spcPct val="98181"/>
              </a:lnSpc>
              <a:spcBef>
                <a:spcPts val="1200"/>
              </a:spcBef>
              <a:buClr>
                <a:srgbClr val="000000"/>
              </a:buClr>
              <a:buSzPts val="1100"/>
            </a:pPr>
            <a:endParaRPr lang="en-US" sz="4000" b="1" dirty="0">
              <a:solidFill>
                <a:srgbClr val="404040"/>
              </a:solidFill>
              <a:cs typeface="Calibri"/>
              <a:sym typeface="Calibri"/>
            </a:endParaRPr>
          </a:p>
        </p:txBody>
      </p:sp>
      <p:pic>
        <p:nvPicPr>
          <p:cNvPr id="7" name="Google Shape;381;p48">
            <a:extLst>
              <a:ext uri="{FF2B5EF4-FFF2-40B4-BE49-F238E27FC236}">
                <a16:creationId xmlns:a16="http://schemas.microsoft.com/office/drawing/2014/main" id="{564B1792-3529-FB41-9B77-E8BD939BC294}"/>
              </a:ext>
            </a:extLst>
          </p:cNvPr>
          <p:cNvPicPr preferRelativeResize="0"/>
          <p:nvPr/>
        </p:nvPicPr>
        <p:blipFill rotWithShape="1">
          <a:blip r:embed="rId6">
            <a:alphaModFix/>
          </a:blip>
          <a:srcRect/>
          <a:stretch/>
        </p:blipFill>
        <p:spPr>
          <a:xfrm>
            <a:off x="951955" y="3188118"/>
            <a:ext cx="7285807" cy="1669961"/>
          </a:xfrm>
          <a:prstGeom prst="rect">
            <a:avLst/>
          </a:prstGeom>
          <a:noFill/>
          <a:ln>
            <a:noFill/>
          </a:ln>
        </p:spPr>
      </p:pic>
      <p:pic>
        <p:nvPicPr>
          <p:cNvPr id="5" name="Audio 4">
            <a:hlinkClick r:id="" action="ppaction://media"/>
            <a:extLst>
              <a:ext uri="{FF2B5EF4-FFF2-40B4-BE49-F238E27FC236}">
                <a16:creationId xmlns:a16="http://schemas.microsoft.com/office/drawing/2014/main" id="{AD5C4318-F2BE-44F6-A45E-55DDC60CDB9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788006422"/>
      </p:ext>
    </p:extLst>
  </p:cSld>
  <p:clrMapOvr>
    <a:masterClrMapping/>
  </p:clrMapOvr>
  <p:transition spd="slow" advTm="1289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3" name="image23.png"/>
          <p:cNvPicPr>
            <a:picLocks noChangeAspect="1"/>
          </p:cNvPicPr>
          <p:nvPr/>
        </p:nvPicPr>
        <p:blipFill>
          <a:blip r:embed="rId3"/>
          <a:stretch>
            <a:fillRect/>
          </a:stretch>
        </p:blipFill>
        <p:spPr>
          <a:xfrm>
            <a:off x="2419081" y="1910185"/>
            <a:ext cx="4305838" cy="3217138"/>
          </a:xfrm>
          <a:prstGeom prst="rect">
            <a:avLst/>
          </a:prstGeom>
          <a:ln w="12700">
            <a:miter lim="400000"/>
          </a:ln>
        </p:spPr>
      </p:pic>
      <p:sp>
        <p:nvSpPr>
          <p:cNvPr id="2" name="Title 1"/>
          <p:cNvSpPr>
            <a:spLocks noGrp="1"/>
          </p:cNvSpPr>
          <p:nvPr>
            <p:ph type="title"/>
          </p:nvPr>
        </p:nvSpPr>
        <p:spPr/>
        <p:txBody>
          <a:bodyPr/>
          <a:lstStyle/>
          <a:p>
            <a:r>
              <a:rPr lang="en-US" dirty="0"/>
              <a:t>Tuning Fork Activity</a:t>
            </a:r>
          </a:p>
        </p:txBody>
      </p:sp>
      <p:pic>
        <p:nvPicPr>
          <p:cNvPr id="6" name="Picture 5">
            <a:extLst>
              <a:ext uri="{FF2B5EF4-FFF2-40B4-BE49-F238E27FC236}">
                <a16:creationId xmlns:a16="http://schemas.microsoft.com/office/drawing/2014/main" id="{47477BA7-A978-8E4B-B2C5-8E27BA02FF5D}"/>
              </a:ext>
            </a:extLst>
          </p:cNvPr>
          <p:cNvPicPr>
            <a:picLocks noChangeAspect="1"/>
          </p:cNvPicPr>
          <p:nvPr/>
        </p:nvPicPr>
        <p:blipFill>
          <a:blip r:embed="rId4"/>
          <a:stretch>
            <a:fillRect/>
          </a:stretch>
        </p:blipFill>
        <p:spPr>
          <a:xfrm>
            <a:off x="6940610" y="113780"/>
            <a:ext cx="2074129" cy="1074293"/>
          </a:xfrm>
          <a:prstGeom prst="rect">
            <a:avLst/>
          </a:prstGeom>
        </p:spPr>
      </p:pic>
      <p:sp>
        <p:nvSpPr>
          <p:cNvPr id="4" name="TextBox 3">
            <a:extLst>
              <a:ext uri="{FF2B5EF4-FFF2-40B4-BE49-F238E27FC236}">
                <a16:creationId xmlns:a16="http://schemas.microsoft.com/office/drawing/2014/main" id="{26D1DE5A-EB2B-C44F-8149-184222A860E7}"/>
              </a:ext>
            </a:extLst>
          </p:cNvPr>
          <p:cNvSpPr txBox="1"/>
          <p:nvPr/>
        </p:nvSpPr>
        <p:spPr>
          <a:xfrm>
            <a:off x="1305007" y="4926914"/>
            <a:ext cx="6579705" cy="1384995"/>
          </a:xfrm>
          <a:prstGeom prst="rect">
            <a:avLst/>
          </a:prstGeom>
          <a:noFill/>
        </p:spPr>
        <p:txBody>
          <a:bodyPr wrap="square" rtlCol="0" anchor="ctr">
            <a:spAutoFit/>
          </a:bodyPr>
          <a:lstStyle/>
          <a:p>
            <a:pPr algn="ctr"/>
            <a:r>
              <a:rPr lang="en-US" sz="2800" b="1" dirty="0">
                <a:solidFill>
                  <a:srgbClr val="FF0000"/>
                </a:solidFill>
              </a:rPr>
              <a:t>If you're watching virtually, observe the demonstrations closely and participate in your imagination!</a:t>
            </a:r>
          </a:p>
        </p:txBody>
      </p:sp>
    </p:spTree>
    <p:extLst>
      <p:ext uri="{BB962C8B-B14F-4D97-AF65-F5344CB8AC3E}">
        <p14:creationId xmlns:p14="http://schemas.microsoft.com/office/powerpoint/2010/main" val="156233416"/>
      </p:ext>
    </p:extLst>
  </p:cSld>
  <p:clrMapOvr>
    <a:masterClrMapping/>
  </p:clrMapOvr>
  <p:transition spd="slow" advTm="10000"/>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85"/>
        <p:cNvGrpSpPr/>
        <p:nvPr/>
      </p:nvGrpSpPr>
      <p:grpSpPr>
        <a:xfrm>
          <a:off x="0" y="0"/>
          <a:ext cx="0" cy="0"/>
          <a:chOff x="0" y="0"/>
          <a:chExt cx="0" cy="0"/>
        </a:xfrm>
      </p:grpSpPr>
      <p:sp>
        <p:nvSpPr>
          <p:cNvPr id="387" name="Google Shape;387;p49"/>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Tuning Fork Activity</a:t>
            </a:r>
            <a:endParaRPr/>
          </a:p>
        </p:txBody>
      </p:sp>
      <p:pic>
        <p:nvPicPr>
          <p:cNvPr id="388" name="Google Shape;388;p49"/>
          <p:cNvPicPr preferRelativeResize="0"/>
          <p:nvPr/>
        </p:nvPicPr>
        <p:blipFill rotWithShape="1">
          <a:blip r:embed="rId8">
            <a:alphaModFix/>
          </a:blip>
          <a:srcRect/>
          <a:stretch/>
        </p:blipFill>
        <p:spPr>
          <a:xfrm>
            <a:off x="6940610" y="113780"/>
            <a:ext cx="2074129" cy="1074293"/>
          </a:xfrm>
          <a:prstGeom prst="rect">
            <a:avLst/>
          </a:prstGeom>
          <a:noFill/>
          <a:ln>
            <a:noFill/>
          </a:ln>
        </p:spPr>
      </p:pic>
      <p:sp>
        <p:nvSpPr>
          <p:cNvPr id="389" name="Google Shape;389;p49"/>
          <p:cNvSpPr txBox="1"/>
          <p:nvPr/>
        </p:nvSpPr>
        <p:spPr>
          <a:xfrm>
            <a:off x="1403873" y="5355650"/>
            <a:ext cx="6525300" cy="10743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chemeClr val="dk1"/>
              </a:buClr>
              <a:buSzPts val="1100"/>
              <a:buFont typeface="Arial"/>
              <a:buNone/>
            </a:pPr>
            <a:r>
              <a:rPr lang="en-US" sz="2800" b="1" i="0" u="sng" strike="noStrike" cap="none" dirty="0">
                <a:solidFill>
                  <a:srgbClr val="FF0000"/>
                </a:solidFill>
                <a:latin typeface="Calibri"/>
                <a:ea typeface="Calibri"/>
                <a:cs typeface="Calibri"/>
                <a:sym typeface="Calibri"/>
              </a:rPr>
              <a:t>WARNING</a:t>
            </a:r>
            <a:r>
              <a:rPr lang="en-US" sz="2800" b="1" i="0" u="none" strike="noStrike" cap="none" dirty="0">
                <a:solidFill>
                  <a:srgbClr val="FF0000"/>
                </a:solidFill>
                <a:latin typeface="Calibri"/>
                <a:ea typeface="Calibri"/>
                <a:cs typeface="Calibri"/>
                <a:sym typeface="Calibri"/>
              </a:rPr>
              <a:t>:  DO NOT TOUCH TUNING FORK   </a:t>
            </a:r>
            <a:endParaRPr sz="2800" b="1" i="0" u="none" strike="noStrike" cap="none" dirty="0">
              <a:solidFill>
                <a:srgbClr val="FF0000"/>
              </a:solidFill>
              <a:latin typeface="Calibri"/>
              <a:ea typeface="Calibri"/>
              <a:cs typeface="Calibri"/>
              <a:sym typeface="Calibri"/>
            </a:endParaRPr>
          </a:p>
          <a:p>
            <a:pPr marL="0" marR="0" lvl="0" indent="0" algn="l" rtl="0">
              <a:spcBef>
                <a:spcPts val="0"/>
              </a:spcBef>
              <a:spcAft>
                <a:spcPts val="0"/>
              </a:spcAft>
              <a:buClr>
                <a:schemeClr val="dk1"/>
              </a:buClr>
              <a:buSzPts val="1100"/>
              <a:buFont typeface="Arial"/>
              <a:buNone/>
            </a:pPr>
            <a:r>
              <a:rPr lang="en-US" sz="2800" b="1" i="0" u="none" strike="noStrike" cap="none" dirty="0">
                <a:solidFill>
                  <a:srgbClr val="FF0000"/>
                </a:solidFill>
                <a:latin typeface="Calibri"/>
                <a:ea typeface="Calibri"/>
                <a:cs typeface="Calibri"/>
                <a:sym typeface="Calibri"/>
              </a:rPr>
              <a:t>                      TO TEETH OR GLASSES!</a:t>
            </a:r>
            <a:endParaRPr sz="2800" b="1" i="0" u="none" strike="noStrike" cap="none" dirty="0">
              <a:solidFill>
                <a:srgbClr val="FF0000"/>
              </a:solidFill>
              <a:latin typeface="Calibri"/>
              <a:ea typeface="Calibri"/>
              <a:cs typeface="Calibri"/>
              <a:sym typeface="Calibri"/>
            </a:endParaRPr>
          </a:p>
          <a:p>
            <a:pPr marL="0" marR="0" lvl="0" indent="0" algn="l" rtl="0">
              <a:spcBef>
                <a:spcPts val="0"/>
              </a:spcBef>
              <a:spcAft>
                <a:spcPts val="0"/>
              </a:spcAft>
              <a:buClr>
                <a:srgbClr val="FF0000"/>
              </a:buClr>
              <a:buSzPts val="1800"/>
              <a:buFont typeface="Calibri"/>
              <a:buNone/>
            </a:pPr>
            <a:endParaRPr sz="1800" b="0" i="0" u="none" strike="noStrike" cap="none" dirty="0">
              <a:solidFill>
                <a:srgbClr val="FF0000"/>
              </a:solidFill>
              <a:latin typeface="Calibri"/>
              <a:ea typeface="Calibri"/>
              <a:cs typeface="Calibri"/>
              <a:sym typeface="Calibri"/>
            </a:endParaRPr>
          </a:p>
        </p:txBody>
      </p:sp>
      <p:pic>
        <p:nvPicPr>
          <p:cNvPr id="4" name="IMG_1001" descr="IMG_1001">
            <a:hlinkClick r:id="" action="ppaction://media"/>
            <a:extLst>
              <a:ext uri="{FF2B5EF4-FFF2-40B4-BE49-F238E27FC236}">
                <a16:creationId xmlns:a16="http://schemas.microsoft.com/office/drawing/2014/main" id="{E6F98330-E6DC-6E41-8494-DED719BBD302}"/>
              </a:ext>
            </a:extLst>
          </p:cNvPr>
          <p:cNvPicPr>
            <a:picLocks noChangeAspect="1"/>
          </p:cNvPicPr>
          <p:nvPr>
            <a:videoFile r:link="rId2"/>
            <p:extLst>
              <p:ext uri="{DAA4B4D4-6D71-4841-9C94-3DE7FCFB9230}">
                <p14:media xmlns:p14="http://schemas.microsoft.com/office/powerpoint/2010/main" r:embed="rId3">
                  <p14:trim end="16000.7"/>
                </p14:media>
              </p:ext>
            </p:extLst>
          </p:nvPr>
        </p:nvPicPr>
        <p:blipFill rotWithShape="1">
          <a:blip r:embed="rId9"/>
          <a:srcRect l="34504" t="26369" r="34280"/>
          <a:stretch/>
        </p:blipFill>
        <p:spPr>
          <a:xfrm>
            <a:off x="3250636" y="1849169"/>
            <a:ext cx="2642727" cy="3506481"/>
          </a:xfrm>
          <a:prstGeom prst="rect">
            <a:avLst/>
          </a:prstGeom>
        </p:spPr>
      </p:pic>
      <p:pic>
        <p:nvPicPr>
          <p:cNvPr id="6" name="Audio 5">
            <a:hlinkClick r:id="" action="ppaction://media"/>
            <a:extLst>
              <a:ext uri="{FF2B5EF4-FFF2-40B4-BE49-F238E27FC236}">
                <a16:creationId xmlns:a16="http://schemas.microsoft.com/office/drawing/2014/main" id="{8D756AE1-0262-44EB-B320-038B070551C2}"/>
              </a:ext>
            </a:extLst>
          </p:cNvPr>
          <p:cNvPicPr>
            <a:picLocks noChangeAspect="1"/>
          </p:cNvPicPr>
          <p:nvPr>
            <a:audioFile r:link="rId5"/>
            <p:extLst>
              <p:ext uri="{DAA4B4D4-6D71-4841-9C94-3DE7FCFB9230}">
                <p14:media xmlns:p14="http://schemas.microsoft.com/office/powerpoint/2010/main" r:embed="rId4"/>
              </p:ext>
            </p:extLst>
          </p:nvPr>
        </p:nvPicPr>
        <p:blipFill>
          <a:blip r:embed="rId10"/>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725119343"/>
      </p:ext>
    </p:extLst>
  </p:cSld>
  <p:clrMapOvr>
    <a:masterClrMapping/>
  </p:clrMapOvr>
  <mc:AlternateContent xmlns:mc="http://schemas.openxmlformats.org/markup-compatibility/2006" xmlns:p14="http://schemas.microsoft.com/office/powerpoint/2010/main">
    <mc:Choice Requires="p14">
      <p:transition spd="slow" p14:dur="2000" advTm="109284"/>
    </mc:Choice>
    <mc:Fallback xmlns="">
      <p:transition spd="slow" advTm="109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868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8710" objId="4"/>
        <p14:stopEvt time="95619" objId="4"/>
      </p14:showEvtLst>
    </p:ext>
  </p:extLst>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13" name="image23.png"/>
          <p:cNvPicPr>
            <a:picLocks noChangeAspect="1"/>
          </p:cNvPicPr>
          <p:nvPr/>
        </p:nvPicPr>
        <p:blipFill>
          <a:blip r:embed="rId5"/>
          <a:stretch>
            <a:fillRect/>
          </a:stretch>
        </p:blipFill>
        <p:spPr>
          <a:xfrm>
            <a:off x="2419081" y="1910185"/>
            <a:ext cx="4305838" cy="3217138"/>
          </a:xfrm>
          <a:prstGeom prst="rect">
            <a:avLst/>
          </a:prstGeom>
          <a:ln w="12700">
            <a:miter lim="400000"/>
          </a:ln>
        </p:spPr>
      </p:pic>
      <p:sp>
        <p:nvSpPr>
          <p:cNvPr id="2" name="Title 1"/>
          <p:cNvSpPr>
            <a:spLocks noGrp="1"/>
          </p:cNvSpPr>
          <p:nvPr>
            <p:ph type="title"/>
          </p:nvPr>
        </p:nvSpPr>
        <p:spPr/>
        <p:txBody>
          <a:bodyPr/>
          <a:lstStyle/>
          <a:p>
            <a:r>
              <a:rPr lang="en-US" dirty="0"/>
              <a:t>Tuning Fork Activity</a:t>
            </a:r>
          </a:p>
        </p:txBody>
      </p:sp>
      <p:pic>
        <p:nvPicPr>
          <p:cNvPr id="6" name="Picture 5">
            <a:extLst>
              <a:ext uri="{FF2B5EF4-FFF2-40B4-BE49-F238E27FC236}">
                <a16:creationId xmlns:a16="http://schemas.microsoft.com/office/drawing/2014/main" id="{47477BA7-A978-8E4B-B2C5-8E27BA02FF5D}"/>
              </a:ext>
            </a:extLst>
          </p:cNvPr>
          <p:cNvPicPr>
            <a:picLocks noChangeAspect="1"/>
          </p:cNvPicPr>
          <p:nvPr/>
        </p:nvPicPr>
        <p:blipFill>
          <a:blip r:embed="rId6"/>
          <a:stretch>
            <a:fillRect/>
          </a:stretch>
        </p:blipFill>
        <p:spPr>
          <a:xfrm>
            <a:off x="6940610" y="113780"/>
            <a:ext cx="2074129" cy="1074293"/>
          </a:xfrm>
          <a:prstGeom prst="rect">
            <a:avLst/>
          </a:prstGeom>
        </p:spPr>
      </p:pic>
      <p:pic>
        <p:nvPicPr>
          <p:cNvPr id="3" name="Audio 2">
            <a:hlinkClick r:id="" action="ppaction://media"/>
            <a:extLst>
              <a:ext uri="{FF2B5EF4-FFF2-40B4-BE49-F238E27FC236}">
                <a16:creationId xmlns:a16="http://schemas.microsoft.com/office/drawing/2014/main" id="{D957E617-F397-4A6B-8344-C473A3058AC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04238" y="6218238"/>
            <a:ext cx="487362" cy="487362"/>
          </a:xfrm>
          <a:prstGeom prst="rect">
            <a:avLst/>
          </a:prstGeom>
        </p:spPr>
      </p:pic>
      <p:sp>
        <p:nvSpPr>
          <p:cNvPr id="4" name="TextBox 3">
            <a:extLst>
              <a:ext uri="{FF2B5EF4-FFF2-40B4-BE49-F238E27FC236}">
                <a16:creationId xmlns:a16="http://schemas.microsoft.com/office/drawing/2014/main" id="{26D1DE5A-EB2B-C44F-8149-184222A860E7}"/>
              </a:ext>
            </a:extLst>
          </p:cNvPr>
          <p:cNvSpPr txBox="1"/>
          <p:nvPr/>
        </p:nvSpPr>
        <p:spPr>
          <a:xfrm>
            <a:off x="1311965" y="5251285"/>
            <a:ext cx="6579705" cy="1231106"/>
          </a:xfrm>
          <a:prstGeom prst="rect">
            <a:avLst/>
          </a:prstGeom>
          <a:noFill/>
        </p:spPr>
        <p:txBody>
          <a:bodyPr wrap="square" rtlCol="0" anchor="ctr">
            <a:spAutoFit/>
          </a:bodyPr>
          <a:lstStyle/>
          <a:p>
            <a:pPr lvl="0" algn="ctr">
              <a:buClr>
                <a:schemeClr val="dk1"/>
              </a:buClr>
              <a:buSzPts val="1100"/>
            </a:pPr>
            <a:r>
              <a:rPr lang="en-US" sz="2800" b="1" u="sng" dirty="0">
                <a:solidFill>
                  <a:srgbClr val="FF0000"/>
                </a:solidFill>
                <a:ea typeface="Calibri"/>
                <a:cs typeface="Calibri"/>
                <a:sym typeface="Calibri"/>
              </a:rPr>
              <a:t>WARNING</a:t>
            </a:r>
            <a:r>
              <a:rPr lang="en-US" sz="2800" b="1" dirty="0">
                <a:solidFill>
                  <a:srgbClr val="FF0000"/>
                </a:solidFill>
                <a:ea typeface="Calibri"/>
                <a:cs typeface="Calibri"/>
                <a:sym typeface="Calibri"/>
              </a:rPr>
              <a:t>:  DO NOT TOUCH TUNING FORK   </a:t>
            </a:r>
          </a:p>
          <a:p>
            <a:pPr lvl="0" algn="ctr">
              <a:buClr>
                <a:schemeClr val="dk1"/>
              </a:buClr>
              <a:buSzPts val="1100"/>
            </a:pPr>
            <a:r>
              <a:rPr lang="en-US" sz="2800" b="1" dirty="0">
                <a:solidFill>
                  <a:srgbClr val="FF0000"/>
                </a:solidFill>
                <a:ea typeface="Calibri"/>
                <a:cs typeface="Calibri"/>
                <a:sym typeface="Calibri"/>
              </a:rPr>
              <a:t>         TO TEETH OR GLASSES!</a:t>
            </a:r>
          </a:p>
          <a:p>
            <a:pPr algn="ctr"/>
            <a:endParaRPr lang="en-US" dirty="0"/>
          </a:p>
        </p:txBody>
      </p:sp>
    </p:spTree>
  </p:cSld>
  <p:clrMapOvr>
    <a:masterClrMapping/>
  </p:clrMapOvr>
  <p:transition spd="slow" advTm="1345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421"/>
        <p:cNvGrpSpPr/>
        <p:nvPr/>
      </p:nvGrpSpPr>
      <p:grpSpPr>
        <a:xfrm>
          <a:off x="0" y="0"/>
          <a:ext cx="0" cy="0"/>
          <a:chOff x="0" y="0"/>
          <a:chExt cx="0" cy="0"/>
        </a:xfrm>
      </p:grpSpPr>
      <p:sp>
        <p:nvSpPr>
          <p:cNvPr id="422" name="Google Shape;422;p53"/>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How We Hear</a:t>
            </a:r>
            <a:endParaRPr/>
          </a:p>
        </p:txBody>
      </p:sp>
      <p:pic>
        <p:nvPicPr>
          <p:cNvPr id="423" name="Google Shape;423;p53"/>
          <p:cNvPicPr preferRelativeResize="0"/>
          <p:nvPr/>
        </p:nvPicPr>
        <p:blipFill rotWithShape="1">
          <a:blip r:embed="rId8">
            <a:alphaModFix/>
          </a:blip>
          <a:srcRect/>
          <a:stretch/>
        </p:blipFill>
        <p:spPr>
          <a:xfrm>
            <a:off x="6940610" y="113780"/>
            <a:ext cx="2074129" cy="1074293"/>
          </a:xfrm>
          <a:prstGeom prst="rect">
            <a:avLst/>
          </a:prstGeom>
          <a:noFill/>
          <a:ln>
            <a:noFill/>
          </a:ln>
        </p:spPr>
      </p:pic>
      <p:sp>
        <p:nvSpPr>
          <p:cNvPr id="425" name="Google Shape;425;p53"/>
          <p:cNvSpPr txBox="1"/>
          <p:nvPr/>
        </p:nvSpPr>
        <p:spPr>
          <a:xfrm>
            <a:off x="3805125" y="6301150"/>
            <a:ext cx="5210100" cy="4935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400"/>
              </a:spcBef>
              <a:spcAft>
                <a:spcPts val="0"/>
              </a:spcAft>
              <a:buClr>
                <a:schemeClr val="dk1"/>
              </a:buClr>
              <a:buSzPts val="1600"/>
              <a:buFont typeface="Arial"/>
              <a:buNone/>
            </a:pPr>
            <a:r>
              <a:rPr lang="en-US" sz="1600" b="0" i="0" u="sng" strike="noStrike" cap="none" dirty="0">
                <a:solidFill>
                  <a:schemeClr val="bg1"/>
                </a:solidFill>
                <a:latin typeface="Calibri"/>
                <a:ea typeface="Calibri"/>
                <a:cs typeface="Calibri"/>
                <a:sym typeface="Calibri"/>
                <a:hlinkClick r:id="rId9">
                  <a:extLst>
                    <a:ext uri="{A12FA001-AC4F-418D-AE19-62706E023703}">
                      <ahyp:hlinkClr xmlns:ahyp="http://schemas.microsoft.com/office/drawing/2018/hyperlinkcolor" val="tx"/>
                    </a:ext>
                  </a:extLst>
                </a:hlinkClick>
              </a:rPr>
              <a:t>https://www.nidcd.nih.gov/health/journey-of-sound-video</a:t>
            </a:r>
            <a:endParaRPr sz="1600" b="0" i="0" u="none" strike="noStrike" cap="none" dirty="0">
              <a:solidFill>
                <a:schemeClr val="bg1"/>
              </a:solidFill>
              <a:latin typeface="Calibri"/>
              <a:ea typeface="Calibri"/>
              <a:cs typeface="Calibri"/>
              <a:sym typeface="Calibri"/>
            </a:endParaRPr>
          </a:p>
        </p:txBody>
      </p:sp>
      <p:pic>
        <p:nvPicPr>
          <p:cNvPr id="2" name="Audio 1">
            <a:hlinkClick r:id="" action="ppaction://media"/>
            <a:extLst>
              <a:ext uri="{FF2B5EF4-FFF2-40B4-BE49-F238E27FC236}">
                <a16:creationId xmlns:a16="http://schemas.microsoft.com/office/drawing/2014/main" id="{B037FBFC-C78F-1843-8FC7-1A455208A6DA}"/>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178800" y="5892800"/>
            <a:ext cx="812800" cy="812800"/>
          </a:xfrm>
          <a:prstGeom prst="rect">
            <a:avLst/>
          </a:prstGeom>
        </p:spPr>
      </p:pic>
      <p:pic>
        <p:nvPicPr>
          <p:cNvPr id="3" name="Oregon How We Hear (Fixed Audio)">
            <a:hlinkClick r:id="" action="ppaction://media"/>
            <a:extLst>
              <a:ext uri="{FF2B5EF4-FFF2-40B4-BE49-F238E27FC236}">
                <a16:creationId xmlns:a16="http://schemas.microsoft.com/office/drawing/2014/main" id="{15C181B5-1BC6-48DE-93A2-460805E39A58}"/>
              </a:ext>
            </a:extLst>
          </p:cNvPr>
          <p:cNvPicPr>
            <a:picLocks noChangeAspect="1"/>
          </p:cNvPicPr>
          <p:nvPr>
            <a:videoFile r:link="rId5"/>
            <p:extLst>
              <p:ext uri="{DAA4B4D4-6D71-4841-9C94-3DE7FCFB9230}">
                <p14:media xmlns:p14="http://schemas.microsoft.com/office/powerpoint/2010/main" r:embed="rId4"/>
              </p:ext>
            </p:extLst>
          </p:nvPr>
        </p:nvPicPr>
        <p:blipFill>
          <a:blip r:embed="rId11"/>
          <a:stretch>
            <a:fillRect/>
          </a:stretch>
        </p:blipFill>
        <p:spPr>
          <a:xfrm>
            <a:off x="1601787" y="1837058"/>
            <a:ext cx="5940425" cy="4364394"/>
          </a:xfrm>
          <a:prstGeom prst="rect">
            <a:avLst/>
          </a:prstGeom>
        </p:spPr>
      </p:pic>
    </p:spTree>
    <p:custDataLst>
      <p:tags r:id="rId1"/>
    </p:custDataLst>
    <p:extLst>
      <p:ext uri="{BB962C8B-B14F-4D97-AF65-F5344CB8AC3E}">
        <p14:creationId xmlns:p14="http://schemas.microsoft.com/office/powerpoint/2010/main" val="2870159759"/>
      </p:ext>
    </p:extLst>
  </p:cSld>
  <p:clrMapOvr>
    <a:masterClrMapping/>
  </p:clrMapOvr>
  <mc:AlternateContent xmlns:mc="http://schemas.openxmlformats.org/markup-compatibility/2006" xmlns:p14="http://schemas.microsoft.com/office/powerpoint/2010/main">
    <mc:Choice Requires="p14">
      <p:transition spd="slow" p14:dur="2000" advTm="69450"/>
    </mc:Choice>
    <mc:Fallback xmlns="">
      <p:transition spd="slow" advTm="69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06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11" fill="hold" display="0">
                  <p:stCondLst>
                    <p:cond delay="indefinite"/>
                  </p:stCondLst>
                  <p:endCondLst>
                    <p:cond evt="onStopAudio" delay="0">
                      <p:tgtEl>
                        <p:sldTgt/>
                      </p:tgtEl>
                    </p:cond>
                  </p:endCondLst>
                </p:cTn>
                <p:tgtEl>
                  <p:spTgt spid="2"/>
                </p:tgtEl>
              </p:cMediaNode>
            </p:audio>
            <p:video>
              <p:cMediaNode vol="80000">
                <p:cTn id="12" fill="hold" display="0">
                  <p:stCondLst>
                    <p:cond delay="indefinite"/>
                  </p:stCondLst>
                </p:cTn>
                <p:tgtEl>
                  <p:spTgt spid="3"/>
                </p:tgtEl>
              </p:cMediaNode>
            </p:video>
            <p:seq concurrent="1" nextAc="seek">
              <p:cTn id="13" restart="whenNotActive" fill="hold" evtFilter="cancelBubble" nodeType="interactiveSeq">
                <p:stCondLst>
                  <p:cond evt="onClick" delay="0">
                    <p:tgtEl>
                      <p:spTgt spid="3"/>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3"/>
                                        </p:tgtEl>
                                      </p:cBhvr>
                                    </p:cmd>
                                  </p:childTnLst>
                                </p:cTn>
                              </p:par>
                            </p:childTnLst>
                          </p:cTn>
                        </p:par>
                      </p:childTnLst>
                    </p:cTn>
                  </p:par>
                </p:childTnLst>
              </p:cTn>
              <p:nextCondLst>
                <p:cond evt="onClick" delay="0">
                  <p:tgtEl>
                    <p:spTgt spid="3"/>
                  </p:tgtEl>
                </p:cond>
              </p:nextCondLst>
            </p:seq>
          </p:childTnLst>
        </p:cTn>
      </p:par>
    </p:tnLst>
  </p:timing>
  <p:extLst>
    <p:ext uri="{E180D4A7-C9FB-4DFB-919C-405C955672EB}">
      <p14:showEvtLst xmlns:p14="http://schemas.microsoft.com/office/powerpoint/2010/main">
        <p14:playEvt time="7423" objId="5"/>
        <p14:stopEvt time="68487" objId="5"/>
      </p14:showEvtLst>
    </p:ext>
  </p:extLs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Shape 216"/>
          <p:cNvSpPr>
            <a:spLocks noGrp="1"/>
          </p:cNvSpPr>
          <p:nvPr>
            <p:ph type="title"/>
          </p:nvPr>
        </p:nvSpPr>
        <p:spPr>
          <a:xfrm>
            <a:off x="822960" y="936702"/>
            <a:ext cx="7543800" cy="800659"/>
          </a:xfrm>
          <a:prstGeom prst="rect">
            <a:avLst/>
          </a:prstGeom>
        </p:spPr>
        <p:txBody>
          <a:bodyPr>
            <a:normAutofit/>
          </a:bodyPr>
          <a:lstStyle/>
          <a:p>
            <a:r>
              <a:rPr lang="en-US" dirty="0"/>
              <a:t>Diagram of the Ear</a:t>
            </a:r>
            <a:endParaRPr dirty="0"/>
          </a:p>
        </p:txBody>
      </p:sp>
      <p:pic>
        <p:nvPicPr>
          <p:cNvPr id="6" name="Picture 5">
            <a:extLst>
              <a:ext uri="{FF2B5EF4-FFF2-40B4-BE49-F238E27FC236}">
                <a16:creationId xmlns:a16="http://schemas.microsoft.com/office/drawing/2014/main" id="{85D2502E-9F37-E148-879E-5B27D8E03F0D}"/>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8" name="image24.png">
            <a:extLst>
              <a:ext uri="{FF2B5EF4-FFF2-40B4-BE49-F238E27FC236}">
                <a16:creationId xmlns:a16="http://schemas.microsoft.com/office/drawing/2014/main" id="{BFF6B623-2167-C340-B835-07A472D4A07C}"/>
              </a:ext>
            </a:extLst>
          </p:cNvPr>
          <p:cNvPicPr>
            <a:picLocks noChangeAspect="1"/>
          </p:cNvPicPr>
          <p:nvPr/>
        </p:nvPicPr>
        <p:blipFill>
          <a:blip r:embed="rId6"/>
          <a:stretch>
            <a:fillRect/>
          </a:stretch>
        </p:blipFill>
        <p:spPr>
          <a:xfrm>
            <a:off x="1763711" y="2026255"/>
            <a:ext cx="5616577" cy="3895043"/>
          </a:xfrm>
          <a:prstGeom prst="rect">
            <a:avLst/>
          </a:prstGeom>
          <a:ln w="12700">
            <a:miter lim="400000"/>
          </a:ln>
        </p:spPr>
      </p:pic>
      <p:pic>
        <p:nvPicPr>
          <p:cNvPr id="2" name="Audio 1">
            <a:hlinkClick r:id="" action="ppaction://media"/>
            <a:extLst>
              <a:ext uri="{FF2B5EF4-FFF2-40B4-BE49-F238E27FC236}">
                <a16:creationId xmlns:a16="http://schemas.microsoft.com/office/drawing/2014/main" id="{18132B60-7DA1-4AB2-996C-792FFCDE86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697153621"/>
      </p:ext>
    </p:extLst>
  </p:cSld>
  <p:clrMapOvr>
    <a:masterClrMapping/>
  </p:clrMapOvr>
  <p:transition spd="slow" advTm="826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Shape 216"/>
          <p:cNvSpPr>
            <a:spLocks noGrp="1"/>
          </p:cNvSpPr>
          <p:nvPr>
            <p:ph type="title"/>
          </p:nvPr>
        </p:nvSpPr>
        <p:spPr>
          <a:xfrm>
            <a:off x="822960" y="936702"/>
            <a:ext cx="7543800" cy="800659"/>
          </a:xfrm>
          <a:prstGeom prst="rect">
            <a:avLst/>
          </a:prstGeom>
        </p:spPr>
        <p:txBody>
          <a:bodyPr>
            <a:normAutofit/>
          </a:bodyPr>
          <a:lstStyle/>
          <a:p>
            <a:r>
              <a:rPr lang="en-US" dirty="0"/>
              <a:t>How We Hear</a:t>
            </a:r>
            <a:endParaRPr dirty="0"/>
          </a:p>
        </p:txBody>
      </p:sp>
      <p:pic>
        <p:nvPicPr>
          <p:cNvPr id="6" name="Picture 5">
            <a:extLst>
              <a:ext uri="{FF2B5EF4-FFF2-40B4-BE49-F238E27FC236}">
                <a16:creationId xmlns:a16="http://schemas.microsoft.com/office/drawing/2014/main" id="{85D2502E-9F37-E148-879E-5B27D8E03F0D}"/>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2" name="Audio 1">
            <a:hlinkClick r:id="" action="ppaction://media"/>
            <a:extLst>
              <a:ext uri="{FF2B5EF4-FFF2-40B4-BE49-F238E27FC236}">
                <a16:creationId xmlns:a16="http://schemas.microsoft.com/office/drawing/2014/main" id="{34D8B69E-68EF-4459-9D3B-B0D3BB781F8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pic>
        <p:nvPicPr>
          <p:cNvPr id="5" name="Picture 4" descr="A close up of a map&#10;&#10;Description automatically generated">
            <a:extLst>
              <a:ext uri="{FF2B5EF4-FFF2-40B4-BE49-F238E27FC236}">
                <a16:creationId xmlns:a16="http://schemas.microsoft.com/office/drawing/2014/main" id="{A0C133AA-ECE7-894D-8451-52CB9A6D26F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498600" y="2022398"/>
            <a:ext cx="6146800" cy="3898900"/>
          </a:xfrm>
          <a:prstGeom prst="rect">
            <a:avLst/>
          </a:prstGeom>
        </p:spPr>
      </p:pic>
    </p:spTree>
    <p:extLst>
      <p:ext uri="{BB962C8B-B14F-4D97-AF65-F5344CB8AC3E}">
        <p14:creationId xmlns:p14="http://schemas.microsoft.com/office/powerpoint/2010/main" val="4018144429"/>
      </p:ext>
    </p:extLst>
  </p:cSld>
  <p:clrMapOvr>
    <a:masterClrMapping/>
  </p:clrMapOvr>
  <p:transition spd="slow" advTm="1005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Shape 216"/>
          <p:cNvSpPr>
            <a:spLocks noGrp="1"/>
          </p:cNvSpPr>
          <p:nvPr>
            <p:ph type="title"/>
          </p:nvPr>
        </p:nvSpPr>
        <p:spPr>
          <a:xfrm>
            <a:off x="822960" y="936702"/>
            <a:ext cx="7543800" cy="800659"/>
          </a:xfrm>
          <a:prstGeom prst="rect">
            <a:avLst/>
          </a:prstGeom>
        </p:spPr>
        <p:txBody>
          <a:bodyPr>
            <a:normAutofit/>
          </a:bodyPr>
          <a:lstStyle/>
          <a:p>
            <a:r>
              <a:rPr lang="en-US" dirty="0"/>
              <a:t>How We Hear</a:t>
            </a:r>
            <a:endParaRPr dirty="0"/>
          </a:p>
        </p:txBody>
      </p:sp>
      <p:pic>
        <p:nvPicPr>
          <p:cNvPr id="6" name="Picture 5">
            <a:extLst>
              <a:ext uri="{FF2B5EF4-FFF2-40B4-BE49-F238E27FC236}">
                <a16:creationId xmlns:a16="http://schemas.microsoft.com/office/drawing/2014/main" id="{85D2502E-9F37-E148-879E-5B27D8E03F0D}"/>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2" name="Audio 1">
            <a:hlinkClick r:id="" action="ppaction://media"/>
            <a:extLst>
              <a:ext uri="{FF2B5EF4-FFF2-40B4-BE49-F238E27FC236}">
                <a16:creationId xmlns:a16="http://schemas.microsoft.com/office/drawing/2014/main" id="{826FA5B3-7289-4B03-B8C9-99BC3E844E3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pic>
        <p:nvPicPr>
          <p:cNvPr id="4" name="Picture 3" descr="A close up of a map&#10;&#10;Description automatically generated">
            <a:extLst>
              <a:ext uri="{FF2B5EF4-FFF2-40B4-BE49-F238E27FC236}">
                <a16:creationId xmlns:a16="http://schemas.microsoft.com/office/drawing/2014/main" id="{5392BD50-D653-CD4C-B970-254FDF0104B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869629" y="2043087"/>
            <a:ext cx="5956300" cy="4203700"/>
          </a:xfrm>
          <a:prstGeom prst="rect">
            <a:avLst/>
          </a:prstGeom>
        </p:spPr>
      </p:pic>
    </p:spTree>
    <p:extLst>
      <p:ext uri="{BB962C8B-B14F-4D97-AF65-F5344CB8AC3E}">
        <p14:creationId xmlns:p14="http://schemas.microsoft.com/office/powerpoint/2010/main" val="1314362426"/>
      </p:ext>
    </p:extLst>
  </p:cSld>
  <p:clrMapOvr>
    <a:masterClrMapping/>
  </p:clrMapOvr>
  <p:transition spd="slow" advTm="1009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Shape 216"/>
          <p:cNvSpPr>
            <a:spLocks noGrp="1"/>
          </p:cNvSpPr>
          <p:nvPr>
            <p:ph type="title"/>
          </p:nvPr>
        </p:nvSpPr>
        <p:spPr>
          <a:prstGeom prst="rect">
            <a:avLst/>
          </a:prstGeom>
        </p:spPr>
        <p:txBody>
          <a:bodyPr>
            <a:normAutofit/>
          </a:bodyPr>
          <a:lstStyle/>
          <a:p>
            <a:r>
              <a:rPr lang="en-US" dirty="0"/>
              <a:t>How We Hear</a:t>
            </a:r>
            <a:endParaRPr dirty="0"/>
          </a:p>
        </p:txBody>
      </p:sp>
      <p:pic>
        <p:nvPicPr>
          <p:cNvPr id="6" name="Picture 5">
            <a:extLst>
              <a:ext uri="{FF2B5EF4-FFF2-40B4-BE49-F238E27FC236}">
                <a16:creationId xmlns:a16="http://schemas.microsoft.com/office/drawing/2014/main" id="{85D2502E-9F37-E148-879E-5B27D8E03F0D}"/>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3" name="Audio 2">
            <a:hlinkClick r:id="" action="ppaction://media"/>
            <a:extLst>
              <a:ext uri="{FF2B5EF4-FFF2-40B4-BE49-F238E27FC236}">
                <a16:creationId xmlns:a16="http://schemas.microsoft.com/office/drawing/2014/main" id="{0F0D453A-29FE-4078-AB9D-DBF5E51291F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pic>
        <p:nvPicPr>
          <p:cNvPr id="5" name="Picture 4">
            <a:extLst>
              <a:ext uri="{FF2B5EF4-FFF2-40B4-BE49-F238E27FC236}">
                <a16:creationId xmlns:a16="http://schemas.microsoft.com/office/drawing/2014/main" id="{226F1179-27DC-8842-BD34-A036333D1FD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127250" y="2272705"/>
            <a:ext cx="4889500" cy="3416300"/>
          </a:xfrm>
          <a:prstGeom prst="rect">
            <a:avLst/>
          </a:prstGeom>
        </p:spPr>
      </p:pic>
    </p:spTree>
    <p:extLst>
      <p:ext uri="{BB962C8B-B14F-4D97-AF65-F5344CB8AC3E}">
        <p14:creationId xmlns:p14="http://schemas.microsoft.com/office/powerpoint/2010/main" val="3217247913"/>
      </p:ext>
    </p:extLst>
  </p:cSld>
  <p:clrMapOvr>
    <a:masterClrMapping/>
  </p:clrMapOvr>
  <p:transition spd="slow" advTm="1588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Shape 216"/>
          <p:cNvSpPr>
            <a:spLocks noGrp="1"/>
          </p:cNvSpPr>
          <p:nvPr>
            <p:ph type="title"/>
          </p:nvPr>
        </p:nvSpPr>
        <p:spPr>
          <a:prstGeom prst="rect">
            <a:avLst/>
          </a:prstGeom>
        </p:spPr>
        <p:txBody>
          <a:bodyPr>
            <a:normAutofit/>
          </a:bodyPr>
          <a:lstStyle/>
          <a:p>
            <a:r>
              <a:rPr lang="en-US" dirty="0"/>
              <a:t>How We Hear</a:t>
            </a:r>
            <a:endParaRPr dirty="0"/>
          </a:p>
        </p:txBody>
      </p:sp>
      <p:pic>
        <p:nvPicPr>
          <p:cNvPr id="6" name="Picture 5">
            <a:extLst>
              <a:ext uri="{FF2B5EF4-FFF2-40B4-BE49-F238E27FC236}">
                <a16:creationId xmlns:a16="http://schemas.microsoft.com/office/drawing/2014/main" id="{85D2502E-9F37-E148-879E-5B27D8E03F0D}"/>
              </a:ext>
            </a:extLst>
          </p:cNvPr>
          <p:cNvPicPr>
            <a:picLocks noChangeAspect="1"/>
          </p:cNvPicPr>
          <p:nvPr/>
        </p:nvPicPr>
        <p:blipFill>
          <a:blip r:embed="rId5"/>
          <a:stretch>
            <a:fillRect/>
          </a:stretch>
        </p:blipFill>
        <p:spPr>
          <a:xfrm>
            <a:off x="6940610" y="113780"/>
            <a:ext cx="2074129" cy="1074293"/>
          </a:xfrm>
          <a:prstGeom prst="rect">
            <a:avLst/>
          </a:prstGeom>
        </p:spPr>
      </p:pic>
      <p:sp>
        <p:nvSpPr>
          <p:cNvPr id="12" name="TextBox 11">
            <a:extLst>
              <a:ext uri="{FF2B5EF4-FFF2-40B4-BE49-F238E27FC236}">
                <a16:creationId xmlns:a16="http://schemas.microsoft.com/office/drawing/2014/main" id="{9E545F54-9B49-3949-BA70-8D133A050470}"/>
              </a:ext>
            </a:extLst>
          </p:cNvPr>
          <p:cNvSpPr txBox="1"/>
          <p:nvPr/>
        </p:nvSpPr>
        <p:spPr>
          <a:xfrm>
            <a:off x="4103648" y="5486400"/>
            <a:ext cx="1353255" cy="461665"/>
          </a:xfrm>
          <a:prstGeom prst="rect">
            <a:avLst/>
          </a:prstGeom>
          <a:noFill/>
        </p:spPr>
        <p:txBody>
          <a:bodyPr wrap="square" rtlCol="0">
            <a:spAutoFit/>
          </a:bodyPr>
          <a:lstStyle/>
          <a:p>
            <a:r>
              <a:rPr lang="en-US" sz="2400" dirty="0"/>
              <a:t>Cochlea</a:t>
            </a:r>
          </a:p>
        </p:txBody>
      </p:sp>
      <p:pic>
        <p:nvPicPr>
          <p:cNvPr id="3" name="Picture 2">
            <a:extLst>
              <a:ext uri="{FF2B5EF4-FFF2-40B4-BE49-F238E27FC236}">
                <a16:creationId xmlns:a16="http://schemas.microsoft.com/office/drawing/2014/main" id="{9DEA35BD-CAA9-6640-AB65-52D999150E04}"/>
              </a:ext>
            </a:extLst>
          </p:cNvPr>
          <p:cNvPicPr>
            <a:picLocks noChangeAspect="1"/>
          </p:cNvPicPr>
          <p:nvPr/>
        </p:nvPicPr>
        <p:blipFill>
          <a:blip r:embed="rId6"/>
          <a:stretch>
            <a:fillRect/>
          </a:stretch>
        </p:blipFill>
        <p:spPr>
          <a:xfrm>
            <a:off x="2270821" y="2205662"/>
            <a:ext cx="4892288" cy="3261525"/>
          </a:xfrm>
          <a:prstGeom prst="rect">
            <a:avLst/>
          </a:prstGeom>
        </p:spPr>
      </p:pic>
      <p:sp>
        <p:nvSpPr>
          <p:cNvPr id="4" name="TextBox 3">
            <a:extLst>
              <a:ext uri="{FF2B5EF4-FFF2-40B4-BE49-F238E27FC236}">
                <a16:creationId xmlns:a16="http://schemas.microsoft.com/office/drawing/2014/main" id="{0122D446-4F15-0F46-8E8F-D986A55A9044}"/>
              </a:ext>
            </a:extLst>
          </p:cNvPr>
          <p:cNvSpPr txBox="1"/>
          <p:nvPr/>
        </p:nvSpPr>
        <p:spPr>
          <a:xfrm>
            <a:off x="4572000" y="6416366"/>
            <a:ext cx="4781459" cy="369332"/>
          </a:xfrm>
          <a:prstGeom prst="rect">
            <a:avLst/>
          </a:prstGeom>
          <a:noFill/>
        </p:spPr>
        <p:txBody>
          <a:bodyPr wrap="square" rtlCol="0">
            <a:spAutoFit/>
          </a:bodyPr>
          <a:lstStyle/>
          <a:p>
            <a:r>
              <a:rPr lang="en-US" dirty="0">
                <a:solidFill>
                  <a:schemeClr val="bg1"/>
                </a:solidFill>
              </a:rPr>
              <a:t>Photo Credit: Holt Lab in The Harvard Gazette</a:t>
            </a:r>
          </a:p>
        </p:txBody>
      </p:sp>
      <p:pic>
        <p:nvPicPr>
          <p:cNvPr id="7" name="Audio 6">
            <a:hlinkClick r:id="" action="ppaction://media"/>
            <a:extLst>
              <a:ext uri="{FF2B5EF4-FFF2-40B4-BE49-F238E27FC236}">
                <a16:creationId xmlns:a16="http://schemas.microsoft.com/office/drawing/2014/main" id="{9AA19CDF-7F69-48B6-BC51-6B38B9AF295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2912949771"/>
      </p:ext>
    </p:extLst>
  </p:cSld>
  <p:clrMapOvr>
    <a:masterClrMapping/>
  </p:clrMapOvr>
  <p:transition spd="slow" advTm="3904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 name="Shape 218"/>
          <p:cNvSpPr>
            <a:spLocks noGrp="1"/>
          </p:cNvSpPr>
          <p:nvPr>
            <p:ph type="title"/>
          </p:nvPr>
        </p:nvSpPr>
        <p:spPr>
          <a:prstGeom prst="rect">
            <a:avLst/>
          </a:prstGeom>
        </p:spPr>
        <p:txBody>
          <a:bodyPr/>
          <a:lstStyle/>
          <a:p>
            <a:r>
              <a:t>Healthy Hair Cells</a:t>
            </a:r>
          </a:p>
        </p:txBody>
      </p:sp>
      <p:pic>
        <p:nvPicPr>
          <p:cNvPr id="219" name="image25.png"/>
          <p:cNvPicPr>
            <a:picLocks noChangeAspect="1"/>
          </p:cNvPicPr>
          <p:nvPr/>
        </p:nvPicPr>
        <p:blipFill>
          <a:blip r:embed="rId5"/>
          <a:stretch>
            <a:fillRect/>
          </a:stretch>
        </p:blipFill>
        <p:spPr>
          <a:xfrm>
            <a:off x="2151232" y="1924326"/>
            <a:ext cx="4887255" cy="4100159"/>
          </a:xfrm>
          <a:prstGeom prst="rect">
            <a:avLst/>
          </a:prstGeom>
          <a:ln w="12700">
            <a:miter lim="400000"/>
          </a:ln>
        </p:spPr>
      </p:pic>
      <p:pic>
        <p:nvPicPr>
          <p:cNvPr id="6" name="Picture 5">
            <a:extLst>
              <a:ext uri="{FF2B5EF4-FFF2-40B4-BE49-F238E27FC236}">
                <a16:creationId xmlns:a16="http://schemas.microsoft.com/office/drawing/2014/main" id="{60CAF30F-5CDF-7F41-BD02-DBFD63FE0219}"/>
              </a:ext>
            </a:extLst>
          </p:cNvPr>
          <p:cNvPicPr>
            <a:picLocks noChangeAspect="1"/>
          </p:cNvPicPr>
          <p:nvPr/>
        </p:nvPicPr>
        <p:blipFill>
          <a:blip r:embed="rId6"/>
          <a:stretch>
            <a:fillRect/>
          </a:stretch>
        </p:blipFill>
        <p:spPr>
          <a:xfrm>
            <a:off x="6940610" y="113780"/>
            <a:ext cx="2074129" cy="1074293"/>
          </a:xfrm>
          <a:prstGeom prst="rect">
            <a:avLst/>
          </a:prstGeom>
        </p:spPr>
      </p:pic>
      <p:pic>
        <p:nvPicPr>
          <p:cNvPr id="2" name="Audio 1">
            <a:hlinkClick r:id="" action="ppaction://media"/>
            <a:extLst>
              <a:ext uri="{FF2B5EF4-FFF2-40B4-BE49-F238E27FC236}">
                <a16:creationId xmlns:a16="http://schemas.microsoft.com/office/drawing/2014/main" id="{25A9393D-2C65-47A0-82F2-0435A0F7FAF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cSld>
  <p:clrMapOvr>
    <a:masterClrMapping/>
  </p:clrMapOvr>
  <p:transition spd="slow" advTm="701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sp>
        <p:nvSpPr>
          <p:cNvPr id="445" name="Google Shape;445;p56"/>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320"/>
              <a:buFont typeface="Calibri"/>
              <a:buNone/>
            </a:pP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r>
              <a:rPr lang="en-US" sz="3959"/>
              <a:t>Demonstration: Pipe Cleaners</a:t>
            </a:r>
            <a:endParaRPr/>
          </a:p>
        </p:txBody>
      </p:sp>
      <p:pic>
        <p:nvPicPr>
          <p:cNvPr id="446" name="Google Shape;446;p56"/>
          <p:cNvPicPr preferRelativeResize="0"/>
          <p:nvPr/>
        </p:nvPicPr>
        <p:blipFill rotWithShape="1">
          <a:blip r:embed="rId5">
            <a:alphaModFix/>
          </a:blip>
          <a:srcRect/>
          <a:stretch/>
        </p:blipFill>
        <p:spPr>
          <a:xfrm>
            <a:off x="6707528" y="149639"/>
            <a:ext cx="2074129" cy="1074293"/>
          </a:xfrm>
          <a:prstGeom prst="rect">
            <a:avLst/>
          </a:prstGeom>
          <a:noFill/>
          <a:ln>
            <a:noFill/>
          </a:ln>
        </p:spPr>
      </p:pic>
      <p:pic>
        <p:nvPicPr>
          <p:cNvPr id="3" name="Audio 2">
            <a:hlinkClick r:id="" action="ppaction://media"/>
            <a:extLst>
              <a:ext uri="{FF2B5EF4-FFF2-40B4-BE49-F238E27FC236}">
                <a16:creationId xmlns:a16="http://schemas.microsoft.com/office/drawing/2014/main" id="{268DA3F7-B742-9C44-8A34-48AF7667E69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pic>
        <p:nvPicPr>
          <p:cNvPr id="6" name="Google Shape;447;p56">
            <a:extLst>
              <a:ext uri="{FF2B5EF4-FFF2-40B4-BE49-F238E27FC236}">
                <a16:creationId xmlns:a16="http://schemas.microsoft.com/office/drawing/2014/main" id="{F1F5962C-0254-4EFC-A245-815D14F24861}"/>
              </a:ext>
            </a:extLst>
          </p:cNvPr>
          <p:cNvPicPr preferRelativeResize="0"/>
          <p:nvPr/>
        </p:nvPicPr>
        <p:blipFill rotWithShape="1">
          <a:blip r:embed="rId7">
            <a:alphaModFix/>
          </a:blip>
          <a:srcRect/>
          <a:stretch/>
        </p:blipFill>
        <p:spPr>
          <a:xfrm>
            <a:off x="1422216" y="2178138"/>
            <a:ext cx="3172644" cy="3833612"/>
          </a:xfrm>
          <a:prstGeom prst="rect">
            <a:avLst/>
          </a:prstGeom>
          <a:noFill/>
          <a:ln>
            <a:noFill/>
          </a:ln>
        </p:spPr>
      </p:pic>
      <p:sp>
        <p:nvSpPr>
          <p:cNvPr id="7" name="TextBox 6">
            <a:extLst>
              <a:ext uri="{FF2B5EF4-FFF2-40B4-BE49-F238E27FC236}">
                <a16:creationId xmlns:a16="http://schemas.microsoft.com/office/drawing/2014/main" id="{591441BC-EECC-4602-8787-031E372D81FB}"/>
              </a:ext>
            </a:extLst>
          </p:cNvPr>
          <p:cNvSpPr txBox="1"/>
          <p:nvPr/>
        </p:nvSpPr>
        <p:spPr>
          <a:xfrm>
            <a:off x="4778055" y="2716306"/>
            <a:ext cx="4056529" cy="2400657"/>
          </a:xfrm>
          <a:prstGeom prst="rect">
            <a:avLst/>
          </a:prstGeom>
          <a:noFill/>
        </p:spPr>
        <p:txBody>
          <a:bodyPr wrap="square" rtlCol="0">
            <a:spAutoFit/>
          </a:bodyPr>
          <a:lstStyle/>
          <a:p>
            <a:r>
              <a:rPr lang="en-US" sz="3000" b="1" dirty="0">
                <a:solidFill>
                  <a:srgbClr val="FF0000"/>
                </a:solidFill>
              </a:rPr>
              <a:t>If you're watching virtually, observe the demonstrations closely and participate in your imagination!</a:t>
            </a:r>
          </a:p>
        </p:txBody>
      </p:sp>
    </p:spTree>
    <p:extLst>
      <p:ext uri="{BB962C8B-B14F-4D97-AF65-F5344CB8AC3E}">
        <p14:creationId xmlns:p14="http://schemas.microsoft.com/office/powerpoint/2010/main" val="2321900110"/>
      </p:ext>
    </p:extLst>
  </p:cSld>
  <p:clrMapOvr>
    <a:masterClrMapping/>
  </p:clrMapOvr>
  <mc:AlternateContent xmlns:mc="http://schemas.openxmlformats.org/markup-compatibility/2006" xmlns:p14="http://schemas.microsoft.com/office/powerpoint/2010/main">
    <mc:Choice Requires="p14">
      <p:transition spd="slow" p14:dur="2000" advTm="8892"/>
    </mc:Choice>
    <mc:Fallback xmlns="">
      <p:transition spd="slow" advTm="8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51"/>
        <p:cNvGrpSpPr/>
        <p:nvPr/>
      </p:nvGrpSpPr>
      <p:grpSpPr>
        <a:xfrm>
          <a:off x="0" y="0"/>
          <a:ext cx="0" cy="0"/>
          <a:chOff x="0" y="0"/>
          <a:chExt cx="0" cy="0"/>
        </a:xfrm>
      </p:grpSpPr>
      <p:sp>
        <p:nvSpPr>
          <p:cNvPr id="452" name="Google Shape;452;p57"/>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320"/>
              <a:buFont typeface="Calibri"/>
              <a:buNone/>
            </a:pP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br>
              <a:rPr lang="en-US" sz="4320"/>
            </a:br>
            <a:r>
              <a:rPr lang="en-US" sz="3600" b="1"/>
              <a:t>Video Demonstration: Pipe Cleaners</a:t>
            </a:r>
            <a:endParaRPr sz="3600" b="1"/>
          </a:p>
        </p:txBody>
      </p:sp>
      <p:pic>
        <p:nvPicPr>
          <p:cNvPr id="453" name="Google Shape;453;p57"/>
          <p:cNvPicPr preferRelativeResize="0"/>
          <p:nvPr/>
        </p:nvPicPr>
        <p:blipFill rotWithShape="1">
          <a:blip r:embed="rId8">
            <a:alphaModFix/>
          </a:blip>
          <a:srcRect/>
          <a:stretch/>
        </p:blipFill>
        <p:spPr>
          <a:xfrm>
            <a:off x="6707528" y="149639"/>
            <a:ext cx="2074129" cy="1074293"/>
          </a:xfrm>
          <a:prstGeom prst="rect">
            <a:avLst/>
          </a:prstGeom>
          <a:noFill/>
          <a:ln>
            <a:noFill/>
          </a:ln>
        </p:spPr>
      </p:pic>
      <p:pic>
        <p:nvPicPr>
          <p:cNvPr id="3" name="pipe cleaners new">
            <a:hlinkClick r:id="" action="ppaction://media"/>
            <a:extLst>
              <a:ext uri="{FF2B5EF4-FFF2-40B4-BE49-F238E27FC236}">
                <a16:creationId xmlns:a16="http://schemas.microsoft.com/office/drawing/2014/main" id="{3B005A57-966B-4502-90F8-40A8A7A5FABD}"/>
              </a:ext>
            </a:extLst>
          </p:cNvPr>
          <p:cNvPicPr>
            <a:picLocks noChangeAspect="1"/>
          </p:cNvPicPr>
          <p:nvPr>
            <a:videoFile r:link="rId2"/>
            <p:extLst>
              <p:ext uri="{DAA4B4D4-6D71-4841-9C94-3DE7FCFB9230}">
                <p14:media xmlns:p14="http://schemas.microsoft.com/office/powerpoint/2010/main" r:embed="rId3">
                  <p14:trim st="300"/>
                </p14:media>
              </p:ext>
            </p:extLst>
          </p:nvPr>
        </p:nvPicPr>
        <p:blipFill>
          <a:blip r:embed="rId9"/>
          <a:stretch>
            <a:fillRect/>
          </a:stretch>
        </p:blipFill>
        <p:spPr>
          <a:xfrm>
            <a:off x="1077609" y="2006330"/>
            <a:ext cx="7101191" cy="3994420"/>
          </a:xfrm>
          <a:prstGeom prst="rect">
            <a:avLst/>
          </a:prstGeom>
        </p:spPr>
      </p:pic>
      <p:pic>
        <p:nvPicPr>
          <p:cNvPr id="4" name="Audio 3">
            <a:hlinkClick r:id="" action="ppaction://media"/>
            <a:extLst>
              <a:ext uri="{FF2B5EF4-FFF2-40B4-BE49-F238E27FC236}">
                <a16:creationId xmlns:a16="http://schemas.microsoft.com/office/drawing/2014/main" id="{C5BC7B75-16BB-7A41-9A5F-6677BAB64A1B}"/>
              </a:ext>
            </a:extLst>
          </p:cNvPr>
          <p:cNvPicPr>
            <a:picLocks noChangeAspect="1"/>
          </p:cNvPicPr>
          <p:nvPr>
            <a:audioFile r:link="rId5"/>
            <p:extLst>
              <p:ext uri="{DAA4B4D4-6D71-4841-9C94-3DE7FCFB9230}">
                <p14:media xmlns:p14="http://schemas.microsoft.com/office/powerpoint/2010/main" r:embed="rId4"/>
              </p:ext>
            </p:extLst>
          </p:nvPr>
        </p:nvPicPr>
        <p:blipFill>
          <a:blip r:embed="rId10"/>
          <a:stretch>
            <a:fillRect/>
          </a:stretch>
        </p:blipFill>
        <p:spPr>
          <a:xfrm>
            <a:off x="8178800" y="5892800"/>
            <a:ext cx="812800" cy="812800"/>
          </a:xfrm>
          <a:prstGeom prst="rect">
            <a:avLst/>
          </a:prstGeom>
        </p:spPr>
      </p:pic>
    </p:spTree>
    <p:custDataLst>
      <p:tags r:id="rId1"/>
    </p:custDataLst>
    <p:extLst>
      <p:ext uri="{BB962C8B-B14F-4D97-AF65-F5344CB8AC3E}">
        <p14:creationId xmlns:p14="http://schemas.microsoft.com/office/powerpoint/2010/main" val="3423747061"/>
      </p:ext>
    </p:extLst>
  </p:cSld>
  <p:clrMapOvr>
    <a:masterClrMapping/>
  </p:clrMapOvr>
  <mc:AlternateContent xmlns:mc="http://schemas.openxmlformats.org/markup-compatibility/2006" xmlns:p14="http://schemas.microsoft.com/office/powerpoint/2010/main">
    <mc:Choice Requires="p14">
      <p:transition spd="slow" p14:dur="2000" advTm="55395"/>
    </mc:Choice>
    <mc:Fallback xmlns="">
      <p:transition spd="slow" advTm="55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82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43902">
                <p:cTn id="11" fill="hold"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audio isNarration="1">
              <p:cMediaNode vol="81707" showWhenStopped="0">
                <p:cTn id="1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8505" objId="3"/>
        <p14:stopEvt time="47050" objId="3"/>
      </p14:showEvtLst>
    </p:ext>
  </p:extLs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1" name="image26.png"/>
          <p:cNvPicPr>
            <a:picLocks noChangeAspect="1"/>
          </p:cNvPicPr>
          <p:nvPr/>
        </p:nvPicPr>
        <p:blipFill>
          <a:blip r:embed="rId11"/>
          <a:stretch>
            <a:fillRect/>
          </a:stretch>
        </p:blipFill>
        <p:spPr>
          <a:xfrm>
            <a:off x="1678090" y="1897432"/>
            <a:ext cx="2916770" cy="4320806"/>
          </a:xfrm>
          <a:prstGeom prst="rect">
            <a:avLst/>
          </a:prstGeom>
          <a:ln w="12700">
            <a:miter lim="400000"/>
          </a:ln>
        </p:spPr>
      </p:pic>
      <p:pic>
        <p:nvPicPr>
          <p:cNvPr id="222" name="media3.wav"/>
          <p:cNvPicPr>
            <a:picLocks/>
          </p:cNvPicPr>
          <p:nvPr>
            <a:audioFile r:link="rId3"/>
            <p:extLst>
              <p:ext uri="{DAA4B4D4-6D71-4841-9C94-3DE7FCFB9230}">
                <p14:media xmlns:p14="http://schemas.microsoft.com/office/powerpoint/2010/main" r:embed="rId2"/>
              </p:ext>
            </p:extLst>
          </p:nvPr>
        </p:nvPicPr>
        <p:blipFill>
          <a:blip r:embed="rId12"/>
          <a:stretch>
            <a:fillRect/>
          </a:stretch>
        </p:blipFill>
        <p:spPr>
          <a:xfrm>
            <a:off x="802759" y="5540375"/>
            <a:ext cx="571500" cy="571500"/>
          </a:xfrm>
          <a:prstGeom prst="rect">
            <a:avLst/>
          </a:prstGeom>
          <a:ln w="12700">
            <a:miter lim="400000"/>
          </a:ln>
        </p:spPr>
      </p:pic>
      <p:sp>
        <p:nvSpPr>
          <p:cNvPr id="2" name="Title 1"/>
          <p:cNvSpPr>
            <a:spLocks noGrp="1"/>
          </p:cNvSpPr>
          <p:nvPr>
            <p:ph type="title"/>
          </p:nvPr>
        </p:nvSpPr>
        <p:spPr/>
        <p:txBody>
          <a:bodyPr/>
          <a:lstStyle/>
          <a:p>
            <a:r>
              <a:rPr lang="en-US" dirty="0"/>
              <a:t>Soft Music - Activity</a:t>
            </a:r>
          </a:p>
        </p:txBody>
      </p:sp>
      <p:pic>
        <p:nvPicPr>
          <p:cNvPr id="7" name="Picture 6">
            <a:extLst>
              <a:ext uri="{FF2B5EF4-FFF2-40B4-BE49-F238E27FC236}">
                <a16:creationId xmlns:a16="http://schemas.microsoft.com/office/drawing/2014/main" id="{7C480A49-8C0E-C346-81CB-BDAEEC05B467}"/>
              </a:ext>
            </a:extLst>
          </p:cNvPr>
          <p:cNvPicPr>
            <a:picLocks noChangeAspect="1"/>
          </p:cNvPicPr>
          <p:nvPr/>
        </p:nvPicPr>
        <p:blipFill>
          <a:blip r:embed="rId13"/>
          <a:stretch>
            <a:fillRect/>
          </a:stretch>
        </p:blipFill>
        <p:spPr>
          <a:xfrm>
            <a:off x="6940610" y="113780"/>
            <a:ext cx="2074129" cy="1074293"/>
          </a:xfrm>
          <a:prstGeom prst="rect">
            <a:avLst/>
          </a:prstGeom>
        </p:spPr>
      </p:pic>
      <p:pic>
        <p:nvPicPr>
          <p:cNvPr id="4" name="Audio 3">
            <a:hlinkClick r:id="" action="ppaction://media"/>
            <a:extLst>
              <a:ext uri="{FF2B5EF4-FFF2-40B4-BE49-F238E27FC236}">
                <a16:creationId xmlns:a16="http://schemas.microsoft.com/office/drawing/2014/main" id="{B3CF134D-6AC3-4921-8FBA-84B4C9867F07}"/>
              </a:ext>
            </a:extLst>
          </p:cNvPr>
          <p:cNvPicPr>
            <a:picLocks noChangeAspect="1"/>
          </p:cNvPicPr>
          <p:nvPr>
            <a:audioFile r:link="rId5"/>
            <p:extLst>
              <p:ext uri="{DAA4B4D4-6D71-4841-9C94-3DE7FCFB9230}">
                <p14:media xmlns:p14="http://schemas.microsoft.com/office/powerpoint/2010/main" r:embed="rId4"/>
              </p:ext>
            </p:extLst>
          </p:nvPr>
        </p:nvPicPr>
        <p:blipFill>
          <a:blip r:embed="rId14"/>
          <a:stretch>
            <a:fillRect/>
          </a:stretch>
        </p:blipFill>
        <p:spPr>
          <a:xfrm>
            <a:off x="8504238" y="6218238"/>
            <a:ext cx="487362" cy="487362"/>
          </a:xfrm>
          <a:prstGeom prst="rect">
            <a:avLst/>
          </a:prstGeom>
        </p:spPr>
      </p:pic>
      <p:sp>
        <p:nvSpPr>
          <p:cNvPr id="9" name="Rectangle 8">
            <a:extLst>
              <a:ext uri="{FF2B5EF4-FFF2-40B4-BE49-F238E27FC236}">
                <a16:creationId xmlns:a16="http://schemas.microsoft.com/office/drawing/2014/main" id="{CA4B9D70-9C66-4BDC-8495-B840A382C1BF}"/>
              </a:ext>
            </a:extLst>
          </p:cNvPr>
          <p:cNvSpPr/>
          <p:nvPr/>
        </p:nvSpPr>
        <p:spPr>
          <a:xfrm>
            <a:off x="4898691" y="1797051"/>
            <a:ext cx="3870617" cy="1446550"/>
          </a:xfrm>
          <a:prstGeom prst="rect">
            <a:avLst/>
          </a:prstGeom>
        </p:spPr>
        <p:txBody>
          <a:bodyPr wrap="square">
            <a:spAutoFit/>
          </a:bodyPr>
          <a:lstStyle/>
          <a:p>
            <a:r>
              <a:rPr lang="en-US" sz="2200" b="1" dirty="0">
                <a:solidFill>
                  <a:srgbClr val="FF0000"/>
                </a:solidFill>
              </a:rPr>
              <a:t>If you're watching virtually, observe the demonstrations closely and participate in your imagination!</a:t>
            </a:r>
          </a:p>
        </p:txBody>
      </p:sp>
      <p:pic>
        <p:nvPicPr>
          <p:cNvPr id="10" name="IMG_1002" descr="IMG_1002">
            <a:hlinkClick r:id="" action="ppaction://media"/>
            <a:extLst>
              <a:ext uri="{FF2B5EF4-FFF2-40B4-BE49-F238E27FC236}">
                <a16:creationId xmlns:a16="http://schemas.microsoft.com/office/drawing/2014/main" id="{793339D1-ED9F-4F4A-BBB1-2F06A2135C44}"/>
              </a:ext>
            </a:extLst>
          </p:cNvPr>
          <p:cNvPicPr>
            <a:picLocks noChangeAspect="1"/>
          </p:cNvPicPr>
          <p:nvPr>
            <a:videoFile r:link="rId6"/>
            <p:extLst>
              <p:ext uri="{DAA4B4D4-6D71-4841-9C94-3DE7FCFB9230}">
                <p14:media xmlns:p14="http://schemas.microsoft.com/office/powerpoint/2010/main" r:embed="rId7">
                  <p14:trim end="5037.6666"/>
                </p14:media>
              </p:ext>
            </p:extLst>
          </p:nvPr>
        </p:nvPicPr>
        <p:blipFill rotWithShape="1">
          <a:blip r:embed="rId15"/>
          <a:srcRect l="15809" t="24897" r="9087"/>
          <a:stretch/>
        </p:blipFill>
        <p:spPr>
          <a:xfrm>
            <a:off x="5355992" y="3294779"/>
            <a:ext cx="1584618" cy="2817096"/>
          </a:xfrm>
          <a:prstGeom prst="rect">
            <a:avLst/>
          </a:prstGeom>
        </p:spPr>
      </p:pic>
      <p:pic>
        <p:nvPicPr>
          <p:cNvPr id="11" name="IMG_0991" descr="IMG_0991">
            <a:hlinkClick r:id="" action="ppaction://media"/>
            <a:extLst>
              <a:ext uri="{FF2B5EF4-FFF2-40B4-BE49-F238E27FC236}">
                <a16:creationId xmlns:a16="http://schemas.microsoft.com/office/drawing/2014/main" id="{AA2034FC-6E64-4779-8638-154ADD471428}"/>
              </a:ext>
            </a:extLst>
          </p:cNvPr>
          <p:cNvPicPr>
            <a:picLocks noChangeAspect="1"/>
          </p:cNvPicPr>
          <p:nvPr>
            <a:videoFile r:link="rId6"/>
            <p:extLst>
              <p:ext uri="{DAA4B4D4-6D71-4841-9C94-3DE7FCFB9230}">
                <p14:media xmlns:p14="http://schemas.microsoft.com/office/powerpoint/2010/main" r:embed="rId8">
                  <p14:trim end="11975.6666"/>
                </p14:media>
              </p:ext>
            </p:extLst>
          </p:nvPr>
        </p:nvPicPr>
        <p:blipFill>
          <a:blip r:embed="rId16"/>
          <a:stretch>
            <a:fillRect/>
          </a:stretch>
        </p:blipFill>
        <p:spPr>
          <a:xfrm>
            <a:off x="7075771" y="3294779"/>
            <a:ext cx="1584617" cy="2817096"/>
          </a:xfrm>
          <a:prstGeom prst="rect">
            <a:avLst/>
          </a:prstGeom>
        </p:spPr>
      </p:pic>
    </p:spTree>
    <p:custDataLst>
      <p:tags r:id="rId1"/>
    </p:custDataLst>
  </p:cSld>
  <p:clrMapOvr>
    <a:masterClrMapping/>
  </p:clrMapOvr>
  <p:transition spd="slow" advTm="33154"/>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3429" fill="hold"/>
                                        <p:tgtEl>
                                          <p:spTgt spid="222"/>
                                        </p:tgtEl>
                                      </p:cBhvr>
                                    </p:cmd>
                                  </p:childTnLst>
                                </p:cTn>
                              </p:par>
                              <p:par>
                                <p:cTn id="11" presetID="1" presetClass="mediacall" presetSubtype="0" fill="hold" nodeType="withEffect">
                                  <p:stCondLst>
                                    <p:cond delay="0"/>
                                  </p:stCondLst>
                                  <p:childTnLst>
                                    <p:cmd type="call" cmd="playFrom(0.0)">
                                      <p:cBhvr>
                                        <p:cTn id="12" dur="13739" fill="hold"/>
                                        <p:tgtEl>
                                          <p:spTgt spid="10"/>
                                        </p:tgtEl>
                                      </p:cBhvr>
                                    </p:cmd>
                                  </p:childTnLst>
                                </p:cTn>
                              </p:par>
                              <p:par>
                                <p:cTn id="13" presetID="1" presetClass="mediacall" presetSubtype="0" fill="hold" nodeType="withEffect">
                                  <p:stCondLst>
                                    <p:cond delay="0"/>
                                  </p:stCondLst>
                                  <p:childTnLst>
                                    <p:cmd type="call" cmd="playFrom(0.0)">
                                      <p:cBhvr>
                                        <p:cTn id="14" dur="1654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15" fill="hold" display="0">
                  <p:stCondLst>
                    <p:cond delay="indefinite"/>
                  </p:stCondLst>
                </p:cTn>
                <p:tgtEl>
                  <p:spTgt spid="222"/>
                </p:tgtEl>
              </p:cMediaNode>
            </p:audio>
            <p:audio isNarration="1">
              <p:cMediaNode vol="100000" showWhenStopped="0">
                <p:cTn id="16" fill="hold" display="0">
                  <p:stCondLst>
                    <p:cond delay="indefinite"/>
                  </p:stCondLst>
                  <p:endCondLst>
                    <p:cond evt="onStopAudio" delay="0">
                      <p:tgtEl>
                        <p:sldTgt/>
                      </p:tgtEl>
                    </p:cond>
                  </p:endCondLst>
                </p:cTn>
                <p:tgtEl>
                  <p:spTgt spid="4"/>
                </p:tgtEl>
              </p:cMediaNode>
            </p:audio>
            <p:seq concurrent="1" nextAc="seek">
              <p:cTn id="17" restart="whenNotActive" fill="hold" evtFilter="cancelBubble" nodeType="interactiveSeq">
                <p:stCondLst>
                  <p:cond evt="onClick" delay="0">
                    <p:tgtEl>
                      <p:spTgt spid="10"/>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withEffect">
                                  <p:stCondLst>
                                    <p:cond delay="0"/>
                                  </p:stCondLst>
                                  <p:childTnLst>
                                    <p:cmd type="call" cmd="togglePause">
                                      <p:cBhvr>
                                        <p:cTn id="21" dur="1" fill="hold"/>
                                        <p:tgtEl>
                                          <p:spTgt spid="10"/>
                                        </p:tgtEl>
                                      </p:cBhvr>
                                    </p:cmd>
                                  </p:childTnLst>
                                </p:cTn>
                              </p:par>
                            </p:childTnLst>
                          </p:cTn>
                        </p:par>
                      </p:childTnLst>
                    </p:cTn>
                  </p:par>
                </p:childTnLst>
              </p:cTn>
              <p:nextCondLst>
                <p:cond evt="onClick" delay="0">
                  <p:tgtEl>
                    <p:spTgt spid="10"/>
                  </p:tgtEl>
                </p:cond>
              </p:nextCondLst>
            </p:seq>
            <p:video>
              <p:cMediaNode vol="80000">
                <p:cTn id="22" repeatCount="indefinite" fill="hold" display="0">
                  <p:stCondLst>
                    <p:cond delay="indefinite"/>
                  </p:stCondLst>
                </p:cTn>
                <p:tgtEl>
                  <p:spTgt spid="10"/>
                </p:tgtEl>
              </p:cMediaNode>
            </p:video>
            <p:seq concurrent="1" nextAc="seek">
              <p:cTn id="23" restart="whenNotActive" fill="hold" evtFilter="cancelBubble" nodeType="interactiveSeq">
                <p:stCondLst>
                  <p:cond evt="onClick" delay="0">
                    <p:tgtEl>
                      <p:spTgt spid="11"/>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withEffect">
                                  <p:stCondLst>
                                    <p:cond delay="0"/>
                                  </p:stCondLst>
                                  <p:childTnLst>
                                    <p:cmd type="call" cmd="togglePause">
                                      <p:cBhvr>
                                        <p:cTn id="27" dur="1" fill="hold"/>
                                        <p:tgtEl>
                                          <p:spTgt spid="11"/>
                                        </p:tgtEl>
                                      </p:cBhvr>
                                    </p:cmd>
                                  </p:childTnLst>
                                </p:cTn>
                              </p:par>
                            </p:childTnLst>
                          </p:cTn>
                        </p:par>
                      </p:childTnLst>
                    </p:cTn>
                  </p:par>
                </p:childTnLst>
              </p:cTn>
              <p:nextCondLst>
                <p:cond evt="onClick" delay="0">
                  <p:tgtEl>
                    <p:spTgt spid="11"/>
                  </p:tgtEl>
                </p:cond>
              </p:nextCondLst>
            </p:seq>
            <p:video>
              <p:cMediaNode vol="80000">
                <p:cTn id="28" repeatCount="indefinite" fill="hold" display="0">
                  <p:stCondLst>
                    <p:cond delay="indefinite"/>
                  </p:stCondLst>
                </p:cTn>
                <p:tgtEl>
                  <p:spTgt spid="11"/>
                </p:tgtEl>
              </p:cMediaNode>
            </p:video>
          </p:childTnLst>
        </p:cTn>
      </p:par>
    </p:tnLst>
  </p:timing>
  <p:extLst>
    <p:ext uri="{E180D4A7-C9FB-4DFB-919C-405C955672EB}">
      <p14:showEvtLst xmlns:p14="http://schemas.microsoft.com/office/powerpoint/2010/main">
        <p14:playEvt time="14503" objId="222"/>
        <p14:stopEvt time="27958" objId="222"/>
      </p14:showEvtLst>
    </p:ext>
  </p:extLs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 name="image28.png"/>
          <p:cNvPicPr>
            <a:picLocks noChangeAspect="1"/>
          </p:cNvPicPr>
          <p:nvPr/>
        </p:nvPicPr>
        <p:blipFill>
          <a:blip r:embed="rId11"/>
          <a:stretch>
            <a:fillRect/>
          </a:stretch>
        </p:blipFill>
        <p:spPr>
          <a:xfrm>
            <a:off x="862330" y="1903096"/>
            <a:ext cx="3823970" cy="3823968"/>
          </a:xfrm>
          <a:prstGeom prst="rect">
            <a:avLst/>
          </a:prstGeom>
          <a:ln w="12700">
            <a:miter lim="400000"/>
          </a:ln>
        </p:spPr>
      </p:pic>
      <p:pic>
        <p:nvPicPr>
          <p:cNvPr id="226" name="media2.mp3"/>
          <p:cNvPicPr>
            <a:picLocks/>
          </p:cNvPicPr>
          <p:nvPr>
            <a:audioFile r:link="rId2"/>
            <p:extLst>
              <p:ext uri="{DAA4B4D4-6D71-4841-9C94-3DE7FCFB9230}">
                <p14:media xmlns:p14="http://schemas.microsoft.com/office/powerpoint/2010/main" r:embed="rId3">
                  <p14:trim end="179819.0625"/>
                </p14:media>
              </p:ext>
            </p:extLst>
          </p:nvPr>
        </p:nvPicPr>
        <p:blipFill>
          <a:blip r:embed="rId12"/>
          <a:stretch>
            <a:fillRect/>
          </a:stretch>
        </p:blipFill>
        <p:spPr>
          <a:xfrm>
            <a:off x="622300" y="5622925"/>
            <a:ext cx="571500" cy="571500"/>
          </a:xfrm>
          <a:prstGeom prst="rect">
            <a:avLst/>
          </a:prstGeom>
          <a:ln w="12700">
            <a:miter lim="400000"/>
          </a:ln>
        </p:spPr>
      </p:pic>
      <p:sp>
        <p:nvSpPr>
          <p:cNvPr id="2" name="Title 1"/>
          <p:cNvSpPr>
            <a:spLocks noGrp="1"/>
          </p:cNvSpPr>
          <p:nvPr>
            <p:ph type="title"/>
          </p:nvPr>
        </p:nvSpPr>
        <p:spPr/>
        <p:txBody>
          <a:bodyPr/>
          <a:lstStyle/>
          <a:p>
            <a:r>
              <a:rPr lang="en-US" dirty="0"/>
              <a:t>Loud Music - Activity</a:t>
            </a:r>
          </a:p>
        </p:txBody>
      </p:sp>
      <p:pic>
        <p:nvPicPr>
          <p:cNvPr id="8" name="Picture 7">
            <a:extLst>
              <a:ext uri="{FF2B5EF4-FFF2-40B4-BE49-F238E27FC236}">
                <a16:creationId xmlns:a16="http://schemas.microsoft.com/office/drawing/2014/main" id="{96A9006B-7331-8E43-8D02-0C581457DFA1}"/>
              </a:ext>
            </a:extLst>
          </p:cNvPr>
          <p:cNvPicPr>
            <a:picLocks noChangeAspect="1"/>
          </p:cNvPicPr>
          <p:nvPr/>
        </p:nvPicPr>
        <p:blipFill>
          <a:blip r:embed="rId13"/>
          <a:stretch>
            <a:fillRect/>
          </a:stretch>
        </p:blipFill>
        <p:spPr>
          <a:xfrm>
            <a:off x="6940610" y="113780"/>
            <a:ext cx="2074129" cy="1074293"/>
          </a:xfrm>
          <a:prstGeom prst="rect">
            <a:avLst/>
          </a:prstGeom>
        </p:spPr>
      </p:pic>
      <p:pic>
        <p:nvPicPr>
          <p:cNvPr id="3" name="Audio 2">
            <a:hlinkClick r:id="" action="ppaction://media"/>
            <a:extLst>
              <a:ext uri="{FF2B5EF4-FFF2-40B4-BE49-F238E27FC236}">
                <a16:creationId xmlns:a16="http://schemas.microsoft.com/office/drawing/2014/main" id="{1D7CB886-66CC-D64D-A664-F271F452BF47}"/>
              </a:ext>
            </a:extLst>
          </p:cNvPr>
          <p:cNvPicPr>
            <a:picLocks noChangeAspect="1"/>
          </p:cNvPicPr>
          <p:nvPr>
            <a:audioFile r:link="rId5"/>
            <p:extLst>
              <p:ext uri="{DAA4B4D4-6D71-4841-9C94-3DE7FCFB9230}">
                <p14:media xmlns:p14="http://schemas.microsoft.com/office/powerpoint/2010/main" r:embed="rId4"/>
              </p:ext>
            </p:extLst>
          </p:nvPr>
        </p:nvPicPr>
        <p:blipFill>
          <a:blip r:embed="rId14"/>
          <a:stretch>
            <a:fillRect/>
          </a:stretch>
        </p:blipFill>
        <p:spPr>
          <a:xfrm>
            <a:off x="8178800" y="5892800"/>
            <a:ext cx="812800" cy="812800"/>
          </a:xfrm>
          <a:prstGeom prst="rect">
            <a:avLst/>
          </a:prstGeom>
        </p:spPr>
      </p:pic>
      <p:sp>
        <p:nvSpPr>
          <p:cNvPr id="10" name="Rectangle 9">
            <a:extLst>
              <a:ext uri="{FF2B5EF4-FFF2-40B4-BE49-F238E27FC236}">
                <a16:creationId xmlns:a16="http://schemas.microsoft.com/office/drawing/2014/main" id="{9C1AEDA4-0848-4E33-8A7E-AF3B8D9FD5A1}"/>
              </a:ext>
            </a:extLst>
          </p:cNvPr>
          <p:cNvSpPr/>
          <p:nvPr/>
        </p:nvSpPr>
        <p:spPr>
          <a:xfrm>
            <a:off x="4898691" y="1797051"/>
            <a:ext cx="3870617" cy="1446550"/>
          </a:xfrm>
          <a:prstGeom prst="rect">
            <a:avLst/>
          </a:prstGeom>
        </p:spPr>
        <p:txBody>
          <a:bodyPr wrap="square">
            <a:spAutoFit/>
          </a:bodyPr>
          <a:lstStyle/>
          <a:p>
            <a:r>
              <a:rPr lang="en-US" sz="2200" b="1" dirty="0">
                <a:solidFill>
                  <a:srgbClr val="FF0000"/>
                </a:solidFill>
              </a:rPr>
              <a:t>If you're watching virtually, observe the demonstrations closely and participate in your imagination!</a:t>
            </a:r>
          </a:p>
        </p:txBody>
      </p:sp>
      <p:pic>
        <p:nvPicPr>
          <p:cNvPr id="11" name="IMG_1004" descr="IMG_1004">
            <a:hlinkClick r:id="" action="ppaction://media"/>
            <a:extLst>
              <a:ext uri="{FF2B5EF4-FFF2-40B4-BE49-F238E27FC236}">
                <a16:creationId xmlns:a16="http://schemas.microsoft.com/office/drawing/2014/main" id="{17A5A22A-FEA6-4D4E-B491-FA65C19C1C95}"/>
              </a:ext>
            </a:extLst>
          </p:cNvPr>
          <p:cNvPicPr>
            <a:picLocks noChangeAspect="1"/>
          </p:cNvPicPr>
          <p:nvPr>
            <a:videoFile r:link="rId6"/>
            <p:extLst>
              <p:ext uri="{DAA4B4D4-6D71-4841-9C94-3DE7FCFB9230}">
                <p14:media xmlns:p14="http://schemas.microsoft.com/office/powerpoint/2010/main" r:embed="rId7">
                  <p14:trim end="3544.6666"/>
                </p14:media>
              </p:ext>
            </p:extLst>
          </p:nvPr>
        </p:nvPicPr>
        <p:blipFill>
          <a:blip r:embed="rId15"/>
          <a:stretch>
            <a:fillRect/>
          </a:stretch>
        </p:blipFill>
        <p:spPr>
          <a:xfrm>
            <a:off x="5577841" y="3245723"/>
            <a:ext cx="1529174" cy="2718532"/>
          </a:xfrm>
          <a:prstGeom prst="rect">
            <a:avLst/>
          </a:prstGeom>
        </p:spPr>
      </p:pic>
      <p:pic>
        <p:nvPicPr>
          <p:cNvPr id="12" name="IMG_0992 2" descr="IMG_0992 2">
            <a:hlinkClick r:id="" action="ppaction://media"/>
            <a:extLst>
              <a:ext uri="{FF2B5EF4-FFF2-40B4-BE49-F238E27FC236}">
                <a16:creationId xmlns:a16="http://schemas.microsoft.com/office/drawing/2014/main" id="{1CE53B65-3B27-4AA9-85D3-4C6331BE8FDE}"/>
              </a:ext>
            </a:extLst>
          </p:cNvPr>
          <p:cNvPicPr>
            <a:picLocks noChangeAspect="1"/>
          </p:cNvPicPr>
          <p:nvPr>
            <a:videoFile r:link="rId6"/>
            <p:extLst>
              <p:ext uri="{DAA4B4D4-6D71-4841-9C94-3DE7FCFB9230}">
                <p14:media xmlns:p14="http://schemas.microsoft.com/office/powerpoint/2010/main" r:embed="rId8">
                  <p14:trim end="8076.6666"/>
                </p14:media>
              </p:ext>
            </p:extLst>
          </p:nvPr>
        </p:nvPicPr>
        <p:blipFill>
          <a:blip r:embed="rId16"/>
          <a:stretch>
            <a:fillRect/>
          </a:stretch>
        </p:blipFill>
        <p:spPr>
          <a:xfrm>
            <a:off x="7310943" y="3243601"/>
            <a:ext cx="1529174" cy="2718531"/>
          </a:xfrm>
          <a:prstGeom prst="rect">
            <a:avLst/>
          </a:prstGeom>
        </p:spPr>
      </p:pic>
    </p:spTree>
    <p:custDataLst>
      <p:tags r:id="rId1"/>
    </p:custDataLst>
  </p:cSld>
  <p:clrMapOvr>
    <a:masterClrMapping/>
  </p:clrMapOvr>
  <p:transition spd="slow" advTm="60822"/>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8465" fill="hold"/>
                                        <p:tgtEl>
                                          <p:spTgt spid="226"/>
                                        </p:tgtEl>
                                      </p:cBhvr>
                                    </p:cmd>
                                  </p:childTnLst>
                                </p:cTn>
                              </p:par>
                              <p:par>
                                <p:cTn id="11" presetID="1" presetClass="mediacall" presetSubtype="0" fill="hold" nodeType="withEffect">
                                  <p:stCondLst>
                                    <p:cond delay="0"/>
                                  </p:stCondLst>
                                  <p:childTnLst>
                                    <p:cmd type="call" cmd="playFrom(0.0)">
                                      <p:cBhvr>
                                        <p:cTn id="12" dur="15967" fill="hold"/>
                                        <p:tgtEl>
                                          <p:spTgt spid="11"/>
                                        </p:tgtEl>
                                      </p:cBhvr>
                                    </p:cmd>
                                  </p:childTnLst>
                                </p:cTn>
                              </p:par>
                              <p:par>
                                <p:cTn id="13" presetID="1" presetClass="mediacall" presetSubtype="0" fill="hold" nodeType="withEffect">
                                  <p:stCondLst>
                                    <p:cond delay="0"/>
                                  </p:stCondLst>
                                  <p:childTnLst>
                                    <p:cmd type="call" cmd="playFrom(0.0)">
                                      <p:cBhvr>
                                        <p:cTn id="14" dur="1323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7561" showWhenStopped="0">
                <p:cTn id="15" fill="hold" display="0">
                  <p:stCondLst>
                    <p:cond delay="indefinite"/>
                  </p:stCondLst>
                </p:cTn>
                <p:tgtEl>
                  <p:spTgt spid="226"/>
                </p:tgtEl>
              </p:cMediaNode>
            </p:audio>
            <p:audio isNarration="1">
              <p:cMediaNode vol="100000" showWhenStopped="0">
                <p:cTn id="16" fill="hold" display="0">
                  <p:stCondLst>
                    <p:cond delay="indefinite"/>
                  </p:stCondLst>
                  <p:endCondLst>
                    <p:cond evt="onStopAudio" delay="0">
                      <p:tgtEl>
                        <p:sldTgt/>
                      </p:tgtEl>
                    </p:cond>
                  </p:endCondLst>
                </p:cTn>
                <p:tgtEl>
                  <p:spTgt spid="3"/>
                </p:tgtEl>
              </p:cMediaNode>
            </p:audio>
            <p:seq concurrent="1" nextAc="seek">
              <p:cTn id="17" restart="whenNotActive" fill="hold" evtFilter="cancelBubble" nodeType="interactiveSeq">
                <p:stCondLst>
                  <p:cond evt="onClick" delay="0">
                    <p:tgtEl>
                      <p:spTgt spid="11"/>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1"/>
                                        </p:tgtEl>
                                      </p:cBhvr>
                                    </p:cmd>
                                  </p:childTnLst>
                                </p:cTn>
                              </p:par>
                            </p:childTnLst>
                          </p:cTn>
                        </p:par>
                      </p:childTnLst>
                    </p:cTn>
                  </p:par>
                </p:childTnLst>
              </p:cTn>
              <p:nextCondLst>
                <p:cond evt="onClick" delay="0">
                  <p:tgtEl>
                    <p:spTgt spid="11"/>
                  </p:tgtEl>
                </p:cond>
              </p:nextCondLst>
            </p:seq>
            <p:video>
              <p:cMediaNode vol="80000">
                <p:cTn id="22" repeatCount="indefinite" fill="hold" display="0">
                  <p:stCondLst>
                    <p:cond delay="indefinite"/>
                  </p:stCondLst>
                </p:cTn>
                <p:tgtEl>
                  <p:spTgt spid="11"/>
                </p:tgtEl>
              </p:cMediaNode>
            </p:video>
            <p:seq concurrent="1" nextAc="seek">
              <p:cTn id="23" restart="whenNotActive" fill="hold" evtFilter="cancelBubble" nodeType="interactiveSeq">
                <p:stCondLst>
                  <p:cond evt="onClick" delay="0">
                    <p:tgtEl>
                      <p:spTgt spid="12"/>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12"/>
                                        </p:tgtEl>
                                      </p:cBhvr>
                                    </p:cmd>
                                  </p:childTnLst>
                                </p:cTn>
                              </p:par>
                            </p:childTnLst>
                          </p:cTn>
                        </p:par>
                      </p:childTnLst>
                    </p:cTn>
                  </p:par>
                </p:childTnLst>
              </p:cTn>
              <p:nextCondLst>
                <p:cond evt="onClick" delay="0">
                  <p:tgtEl>
                    <p:spTgt spid="12"/>
                  </p:tgtEl>
                </p:cond>
              </p:nextCondLst>
            </p:seq>
            <p:video>
              <p:cMediaNode vol="80000">
                <p:cTn id="28" repeatCount="indefinite" fill="hold" display="0">
                  <p:stCondLst>
                    <p:cond delay="indefinite"/>
                  </p:stCondLst>
                </p:cTn>
                <p:tgtEl>
                  <p:spTgt spid="12"/>
                </p:tgtEl>
              </p:cMediaNode>
            </p:video>
          </p:childTnLst>
        </p:cTn>
      </p:par>
    </p:tnLst>
  </p:timing>
  <p:extLst>
    <p:ext uri="{E180D4A7-C9FB-4DFB-919C-405C955672EB}">
      <p14:showEvtLst xmlns:p14="http://schemas.microsoft.com/office/powerpoint/2010/main">
        <p14:playEvt time="13797" objId="226"/>
        <p14:stopEvt time="60822" objId="226"/>
      </p14:showEvtLst>
    </p:ext>
  </p:extLs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468"/>
        <p:cNvGrpSpPr/>
        <p:nvPr/>
      </p:nvGrpSpPr>
      <p:grpSpPr>
        <a:xfrm>
          <a:off x="0" y="0"/>
          <a:ext cx="0" cy="0"/>
          <a:chOff x="0" y="0"/>
          <a:chExt cx="0" cy="0"/>
        </a:xfrm>
      </p:grpSpPr>
      <p:sp>
        <p:nvSpPr>
          <p:cNvPr id="469" name="Google Shape;469;p59"/>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Damaged Pipe Cleaners</a:t>
            </a:r>
            <a:endParaRPr/>
          </a:p>
        </p:txBody>
      </p:sp>
      <p:pic>
        <p:nvPicPr>
          <p:cNvPr id="470" name="Google Shape;470;p59"/>
          <p:cNvPicPr preferRelativeResize="0"/>
          <p:nvPr/>
        </p:nvPicPr>
        <p:blipFill rotWithShape="1">
          <a:blip r:embed="rId5">
            <a:alphaModFix/>
          </a:blip>
          <a:srcRect/>
          <a:stretch/>
        </p:blipFill>
        <p:spPr>
          <a:xfrm>
            <a:off x="6940610" y="113780"/>
            <a:ext cx="2074129" cy="1074293"/>
          </a:xfrm>
          <a:prstGeom prst="rect">
            <a:avLst/>
          </a:prstGeom>
          <a:noFill/>
          <a:ln>
            <a:noFill/>
          </a:ln>
        </p:spPr>
      </p:pic>
      <p:pic>
        <p:nvPicPr>
          <p:cNvPr id="471" name="Google Shape;471;p59"/>
          <p:cNvPicPr preferRelativeResize="0"/>
          <p:nvPr/>
        </p:nvPicPr>
        <p:blipFill rotWithShape="1">
          <a:blip r:embed="rId6">
            <a:alphaModFix/>
          </a:blip>
          <a:srcRect/>
          <a:stretch/>
        </p:blipFill>
        <p:spPr>
          <a:xfrm>
            <a:off x="3147791" y="2170822"/>
            <a:ext cx="2905279" cy="3906720"/>
          </a:xfrm>
          <a:prstGeom prst="rect">
            <a:avLst/>
          </a:prstGeom>
          <a:noFill/>
          <a:ln>
            <a:noFill/>
          </a:ln>
        </p:spPr>
      </p:pic>
      <p:pic>
        <p:nvPicPr>
          <p:cNvPr id="2" name="Audio 1">
            <a:hlinkClick r:id="" action="ppaction://media"/>
            <a:extLst>
              <a:ext uri="{FF2B5EF4-FFF2-40B4-BE49-F238E27FC236}">
                <a16:creationId xmlns:a16="http://schemas.microsoft.com/office/drawing/2014/main" id="{6EE33E05-08B7-4342-A64E-482736C5839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623186428"/>
      </p:ext>
    </p:extLst>
  </p:cSld>
  <p:clrMapOvr>
    <a:masterClrMapping/>
  </p:clrMapOvr>
  <mc:AlternateContent xmlns:mc="http://schemas.openxmlformats.org/markup-compatibility/2006" xmlns:p14="http://schemas.microsoft.com/office/powerpoint/2010/main">
    <mc:Choice Requires="p14">
      <p:transition spd="slow" p14:dur="2000" advTm="27956"/>
    </mc:Choice>
    <mc:Fallback xmlns="">
      <p:transition spd="slow" advTm="27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Shape 228"/>
          <p:cNvSpPr>
            <a:spLocks noGrp="1"/>
          </p:cNvSpPr>
          <p:nvPr>
            <p:ph type="title"/>
          </p:nvPr>
        </p:nvSpPr>
        <p:spPr>
          <a:prstGeom prst="rect">
            <a:avLst/>
          </a:prstGeom>
        </p:spPr>
        <p:txBody>
          <a:bodyPr/>
          <a:lstStyle/>
          <a:p>
            <a:r>
              <a:t>Damaged Hair Cells</a:t>
            </a:r>
          </a:p>
        </p:txBody>
      </p:sp>
      <p:pic>
        <p:nvPicPr>
          <p:cNvPr id="229" name="image29.png"/>
          <p:cNvPicPr>
            <a:picLocks noChangeAspect="1"/>
          </p:cNvPicPr>
          <p:nvPr/>
        </p:nvPicPr>
        <p:blipFill>
          <a:blip r:embed="rId5"/>
          <a:stretch>
            <a:fillRect/>
          </a:stretch>
        </p:blipFill>
        <p:spPr>
          <a:xfrm>
            <a:off x="2137189" y="1892594"/>
            <a:ext cx="4915341" cy="4116351"/>
          </a:xfrm>
          <a:prstGeom prst="rect">
            <a:avLst/>
          </a:prstGeom>
          <a:ln w="12700">
            <a:miter lim="400000"/>
          </a:ln>
        </p:spPr>
      </p:pic>
      <p:pic>
        <p:nvPicPr>
          <p:cNvPr id="6" name="Picture 5">
            <a:extLst>
              <a:ext uri="{FF2B5EF4-FFF2-40B4-BE49-F238E27FC236}">
                <a16:creationId xmlns:a16="http://schemas.microsoft.com/office/drawing/2014/main" id="{2E918DF7-7351-7F4F-9FDC-E79DEE8185DA}"/>
              </a:ext>
            </a:extLst>
          </p:cNvPr>
          <p:cNvPicPr>
            <a:picLocks noChangeAspect="1"/>
          </p:cNvPicPr>
          <p:nvPr/>
        </p:nvPicPr>
        <p:blipFill>
          <a:blip r:embed="rId6"/>
          <a:stretch>
            <a:fillRect/>
          </a:stretch>
        </p:blipFill>
        <p:spPr>
          <a:xfrm>
            <a:off x="6940610" y="113780"/>
            <a:ext cx="2074129" cy="1074293"/>
          </a:xfrm>
          <a:prstGeom prst="rect">
            <a:avLst/>
          </a:prstGeom>
        </p:spPr>
      </p:pic>
      <p:pic>
        <p:nvPicPr>
          <p:cNvPr id="2" name="Audio 1">
            <a:hlinkClick r:id="" action="ppaction://media"/>
            <a:extLst>
              <a:ext uri="{FF2B5EF4-FFF2-40B4-BE49-F238E27FC236}">
                <a16:creationId xmlns:a16="http://schemas.microsoft.com/office/drawing/2014/main" id="{53A0F49F-BBCE-A947-BE42-60F41A4CE9E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78800" y="5892800"/>
            <a:ext cx="812800" cy="812800"/>
          </a:xfrm>
          <a:prstGeom prst="rect">
            <a:avLst/>
          </a:prstGeom>
        </p:spPr>
      </p:pic>
    </p:spTree>
  </p:cSld>
  <p:clrMapOvr>
    <a:masterClrMapping/>
  </p:clrMapOvr>
  <p:transition spd="slow" advTm="1489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1" name="image30.png"/>
          <p:cNvPicPr>
            <a:picLocks noChangeAspect="1"/>
          </p:cNvPicPr>
          <p:nvPr/>
        </p:nvPicPr>
        <p:blipFill>
          <a:blip r:embed="rId6"/>
          <a:stretch>
            <a:fillRect/>
          </a:stretch>
        </p:blipFill>
        <p:spPr>
          <a:xfrm>
            <a:off x="3730625" y="400050"/>
            <a:ext cx="687388" cy="692150"/>
          </a:xfrm>
          <a:prstGeom prst="rect">
            <a:avLst/>
          </a:prstGeom>
          <a:ln w="12700">
            <a:miter lim="400000"/>
          </a:ln>
        </p:spPr>
      </p:pic>
      <p:pic>
        <p:nvPicPr>
          <p:cNvPr id="232" name="image31.png"/>
          <p:cNvPicPr>
            <a:picLocks noChangeAspect="1"/>
          </p:cNvPicPr>
          <p:nvPr/>
        </p:nvPicPr>
        <p:blipFill>
          <a:blip r:embed="rId7"/>
          <a:stretch>
            <a:fillRect/>
          </a:stretch>
        </p:blipFill>
        <p:spPr>
          <a:xfrm>
            <a:off x="1072430" y="1948321"/>
            <a:ext cx="3001889" cy="4302179"/>
          </a:xfrm>
          <a:prstGeom prst="rect">
            <a:avLst/>
          </a:prstGeom>
          <a:ln w="12700">
            <a:miter lim="400000"/>
          </a:ln>
        </p:spPr>
      </p:pic>
      <p:pic>
        <p:nvPicPr>
          <p:cNvPr id="233" name="image32.png"/>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5274685" y="1976701"/>
            <a:ext cx="2728795" cy="3842194"/>
          </a:xfrm>
          <a:prstGeom prst="rect">
            <a:avLst/>
          </a:prstGeom>
          <a:ln w="12700">
            <a:miter lim="400000"/>
          </a:ln>
        </p:spPr>
      </p:pic>
      <p:sp>
        <p:nvSpPr>
          <p:cNvPr id="4" name="Title 3"/>
          <p:cNvSpPr>
            <a:spLocks noGrp="1"/>
          </p:cNvSpPr>
          <p:nvPr>
            <p:ph type="title"/>
          </p:nvPr>
        </p:nvSpPr>
        <p:spPr/>
        <p:txBody>
          <a:bodyPr/>
          <a:lstStyle/>
          <a:p>
            <a:r>
              <a:rPr lang="en-US" dirty="0"/>
              <a:t>How Loud? How Long?</a:t>
            </a:r>
          </a:p>
        </p:txBody>
      </p:sp>
      <p:pic>
        <p:nvPicPr>
          <p:cNvPr id="7" name="Picture 6">
            <a:extLst>
              <a:ext uri="{FF2B5EF4-FFF2-40B4-BE49-F238E27FC236}">
                <a16:creationId xmlns:a16="http://schemas.microsoft.com/office/drawing/2014/main" id="{478677F1-13A4-6646-8130-CBD1BA42AC07}"/>
              </a:ext>
            </a:extLst>
          </p:cNvPr>
          <p:cNvPicPr>
            <a:picLocks noChangeAspect="1"/>
          </p:cNvPicPr>
          <p:nvPr/>
        </p:nvPicPr>
        <p:blipFill>
          <a:blip r:embed="rId9"/>
          <a:stretch>
            <a:fillRect/>
          </a:stretch>
        </p:blipFill>
        <p:spPr>
          <a:xfrm>
            <a:off x="6940610" y="113780"/>
            <a:ext cx="2074129" cy="1074293"/>
          </a:xfrm>
          <a:prstGeom prst="rect">
            <a:avLst/>
          </a:prstGeom>
        </p:spPr>
      </p:pic>
      <p:pic>
        <p:nvPicPr>
          <p:cNvPr id="2" name="Audio 1">
            <a:hlinkClick r:id="" action="ppaction://media"/>
            <a:extLst>
              <a:ext uri="{FF2B5EF4-FFF2-40B4-BE49-F238E27FC236}">
                <a16:creationId xmlns:a16="http://schemas.microsoft.com/office/drawing/2014/main" id="{8647B4BC-A919-4405-95F8-FFEDC62714CF}"/>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1751694658"/>
      </p:ext>
    </p:extLst>
  </p:cSld>
  <p:clrMapOvr>
    <a:masterClrMapping/>
  </p:clrMapOvr>
  <p:transition spd="slow" advTm="39879"/>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5" presetClass="entr" presetSubtype="9" fill="hold" grpId="0" nodeType="clickEffect">
                                  <p:stCondLst>
                                    <p:cond delay="0"/>
                                  </p:stCondLst>
                                  <p:iterate>
                                    <p:tmAbs val="0"/>
                                  </p:iterate>
                                  <p:childTnLst>
                                    <p:set>
                                      <p:cBhvr>
                                        <p:cTn id="10" fill="hold"/>
                                        <p:tgtEl>
                                          <p:spTgt spid="233"/>
                                        </p:tgtEl>
                                        <p:attrNameLst>
                                          <p:attrName>style.visibility</p:attrName>
                                        </p:attrNameLst>
                                      </p:cBhvr>
                                      <p:to>
                                        <p:strVal val="visible"/>
                                      </p:to>
                                    </p:set>
                                    <p:anim calcmode="lin" valueType="num">
                                      <p:cBhvr>
                                        <p:cTn id="11" dur="1000" fill="hold"/>
                                        <p:tgtEl>
                                          <p:spTgt spid="233"/>
                                        </p:tgtEl>
                                        <p:attrNameLst>
                                          <p:attrName>ppt_w</p:attrName>
                                        </p:attrNameLst>
                                      </p:cBhvr>
                                      <p:tavLst>
                                        <p:tav tm="0">
                                          <p:val>
                                            <p:fltVal val="0"/>
                                          </p:val>
                                        </p:tav>
                                        <p:tav tm="100000">
                                          <p:val>
                                            <p:strVal val="#ppt_w"/>
                                          </p:val>
                                        </p:tav>
                                      </p:tavLst>
                                    </p:anim>
                                    <p:anim calcmode="lin" valueType="num">
                                      <p:cBhvr>
                                        <p:cTn id="12" dur="1000" fill="hold"/>
                                        <p:tgtEl>
                                          <p:spTgt spid="233"/>
                                        </p:tgtEl>
                                        <p:attrNameLst>
                                          <p:attrName>ppt_h</p:attrName>
                                        </p:attrNameLst>
                                      </p:cBhvr>
                                      <p:tavLst>
                                        <p:tav tm="0">
                                          <p:val>
                                            <p:fltVal val="0"/>
                                          </p:val>
                                        </p:tav>
                                        <p:tav tm="100000">
                                          <p:val>
                                            <p:strVal val="#ppt_h"/>
                                          </p:val>
                                        </p:tav>
                                      </p:tavLst>
                                    </p:anim>
                                    <p:anim calcmode="lin" valueType="num">
                                      <p:cBhvr>
                                        <p:cTn id="13" dur="1000" fill="hold"/>
                                        <p:tgtEl>
                                          <p:spTgt spid="233"/>
                                        </p:tgtEl>
                                        <p:attrNameLst>
                                          <p:attrName>ppt_x</p:attrName>
                                        </p:attrNameLst>
                                      </p:cBhvr>
                                      <p:tavLst>
                                        <p:tav tm="0" fmla="#ppt_x+(cos(-2*pi*(1-$))*-#ppt_x-sin(-2*pi*(1-$))*(1-#ppt_y))*(1-$)">
                                          <p:val>
                                            <p:fltVal val="0"/>
                                          </p:val>
                                        </p:tav>
                                        <p:tav tm="100000">
                                          <p:val>
                                            <p:fltVal val="1"/>
                                          </p:val>
                                        </p:tav>
                                      </p:tavLst>
                                    </p:anim>
                                    <p:anim calcmode="lin" valueType="num">
                                      <p:cBhvr>
                                        <p:cTn id="14" dur="1000" fill="hold"/>
                                        <p:tgtEl>
                                          <p:spTgt spid="233"/>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2"/>
                </p:tgtEl>
              </p:cMediaNode>
            </p:audio>
          </p:childTnLst>
        </p:cTn>
      </p:par>
    </p:tnLst>
    <p:bldLst>
      <p:bldP spid="233" grpId="0" animBg="1" advAuto="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 name="image33.png"/>
          <p:cNvPicPr>
            <a:picLocks noChangeAspect="1"/>
          </p:cNvPicPr>
          <p:nvPr/>
        </p:nvPicPr>
        <p:blipFill>
          <a:blip r:embed="rId6">
            <a:extLst>
              <a:ext uri="{28A0092B-C50C-407E-A947-70E740481C1C}">
                <a14:useLocalDpi xmlns:a14="http://schemas.microsoft.com/office/drawing/2010/main" val="0"/>
              </a:ext>
            </a:extLst>
          </a:blip>
          <a:srcRect/>
          <a:stretch/>
        </p:blipFill>
        <p:spPr>
          <a:xfrm>
            <a:off x="5349103" y="2076865"/>
            <a:ext cx="2943758" cy="3830432"/>
          </a:xfrm>
          <a:prstGeom prst="rect">
            <a:avLst/>
          </a:prstGeom>
          <a:ln w="12700">
            <a:miter lim="400000"/>
          </a:ln>
        </p:spPr>
      </p:pic>
      <p:pic>
        <p:nvPicPr>
          <p:cNvPr id="236" name="image34.png"/>
          <p:cNvPicPr>
            <a:picLocks noChangeAspect="1"/>
          </p:cNvPicPr>
          <p:nvPr/>
        </p:nvPicPr>
        <p:blipFill>
          <a:blip r:embed="rId7"/>
          <a:stretch>
            <a:fillRect/>
          </a:stretch>
        </p:blipFill>
        <p:spPr>
          <a:xfrm>
            <a:off x="924741" y="1969555"/>
            <a:ext cx="2927147" cy="4318533"/>
          </a:xfrm>
          <a:prstGeom prst="rect">
            <a:avLst/>
          </a:prstGeom>
          <a:ln w="12700">
            <a:miter lim="400000"/>
          </a:ln>
        </p:spPr>
      </p:pic>
      <p:pic>
        <p:nvPicPr>
          <p:cNvPr id="237" name="image30.png"/>
          <p:cNvPicPr>
            <a:picLocks noChangeAspect="1"/>
          </p:cNvPicPr>
          <p:nvPr/>
        </p:nvPicPr>
        <p:blipFill>
          <a:blip r:embed="rId8"/>
          <a:stretch>
            <a:fillRect/>
          </a:stretch>
        </p:blipFill>
        <p:spPr>
          <a:xfrm>
            <a:off x="3843337" y="406400"/>
            <a:ext cx="414339" cy="417513"/>
          </a:xfrm>
          <a:prstGeom prst="rect">
            <a:avLst/>
          </a:prstGeom>
          <a:ln w="12700">
            <a:miter lim="400000"/>
          </a:ln>
        </p:spPr>
      </p:pic>
      <p:sp>
        <p:nvSpPr>
          <p:cNvPr id="2" name="Title 1"/>
          <p:cNvSpPr>
            <a:spLocks noGrp="1"/>
          </p:cNvSpPr>
          <p:nvPr>
            <p:ph type="title"/>
          </p:nvPr>
        </p:nvSpPr>
        <p:spPr/>
        <p:txBody>
          <a:bodyPr/>
          <a:lstStyle/>
          <a:p>
            <a:r>
              <a:rPr lang="en-US" dirty="0"/>
              <a:t>How Loud? How Long?</a:t>
            </a:r>
          </a:p>
        </p:txBody>
      </p:sp>
      <p:pic>
        <p:nvPicPr>
          <p:cNvPr id="8" name="Picture 7">
            <a:extLst>
              <a:ext uri="{FF2B5EF4-FFF2-40B4-BE49-F238E27FC236}">
                <a16:creationId xmlns:a16="http://schemas.microsoft.com/office/drawing/2014/main" id="{A442DDE0-6F45-8B4F-BD3B-907056BF90A2}"/>
              </a:ext>
            </a:extLst>
          </p:cNvPr>
          <p:cNvPicPr>
            <a:picLocks noChangeAspect="1"/>
          </p:cNvPicPr>
          <p:nvPr/>
        </p:nvPicPr>
        <p:blipFill>
          <a:blip r:embed="rId9"/>
          <a:stretch>
            <a:fillRect/>
          </a:stretch>
        </p:blipFill>
        <p:spPr>
          <a:xfrm>
            <a:off x="6940610" y="113780"/>
            <a:ext cx="2074129" cy="1074293"/>
          </a:xfrm>
          <a:prstGeom prst="rect">
            <a:avLst/>
          </a:prstGeom>
        </p:spPr>
      </p:pic>
      <p:pic>
        <p:nvPicPr>
          <p:cNvPr id="5" name="Audio 4">
            <a:hlinkClick r:id="" action="ppaction://media"/>
            <a:extLst>
              <a:ext uri="{FF2B5EF4-FFF2-40B4-BE49-F238E27FC236}">
                <a16:creationId xmlns:a16="http://schemas.microsoft.com/office/drawing/2014/main" id="{72F33253-9E32-45DF-BA95-B34EDA5C3A6C}"/>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3024555159"/>
      </p:ext>
    </p:extLst>
  </p:cSld>
  <p:clrMapOvr>
    <a:masterClrMapping/>
  </p:clrMapOvr>
  <p:transition spd="slow" advTm="18841"/>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5" presetClass="entr" presetSubtype="9" fill="hold" grpId="0" nodeType="clickEffect">
                                  <p:stCondLst>
                                    <p:cond delay="0"/>
                                  </p:stCondLst>
                                  <p:iterate>
                                    <p:tmAbs val="0"/>
                                  </p:iterate>
                                  <p:childTnLst>
                                    <p:set>
                                      <p:cBhvr>
                                        <p:cTn id="10" fill="hold"/>
                                        <p:tgtEl>
                                          <p:spTgt spid="235"/>
                                        </p:tgtEl>
                                        <p:attrNameLst>
                                          <p:attrName>style.visibility</p:attrName>
                                        </p:attrNameLst>
                                      </p:cBhvr>
                                      <p:to>
                                        <p:strVal val="visible"/>
                                      </p:to>
                                    </p:set>
                                    <p:anim calcmode="lin" valueType="num">
                                      <p:cBhvr>
                                        <p:cTn id="11" dur="1000" fill="hold"/>
                                        <p:tgtEl>
                                          <p:spTgt spid="235"/>
                                        </p:tgtEl>
                                        <p:attrNameLst>
                                          <p:attrName>ppt_w</p:attrName>
                                        </p:attrNameLst>
                                      </p:cBhvr>
                                      <p:tavLst>
                                        <p:tav tm="0">
                                          <p:val>
                                            <p:fltVal val="0"/>
                                          </p:val>
                                        </p:tav>
                                        <p:tav tm="100000">
                                          <p:val>
                                            <p:strVal val="#ppt_w"/>
                                          </p:val>
                                        </p:tav>
                                      </p:tavLst>
                                    </p:anim>
                                    <p:anim calcmode="lin" valueType="num">
                                      <p:cBhvr>
                                        <p:cTn id="12" dur="1000" fill="hold"/>
                                        <p:tgtEl>
                                          <p:spTgt spid="235"/>
                                        </p:tgtEl>
                                        <p:attrNameLst>
                                          <p:attrName>ppt_h</p:attrName>
                                        </p:attrNameLst>
                                      </p:cBhvr>
                                      <p:tavLst>
                                        <p:tav tm="0">
                                          <p:val>
                                            <p:fltVal val="0"/>
                                          </p:val>
                                        </p:tav>
                                        <p:tav tm="100000">
                                          <p:val>
                                            <p:strVal val="#ppt_h"/>
                                          </p:val>
                                        </p:tav>
                                      </p:tavLst>
                                    </p:anim>
                                    <p:anim calcmode="lin" valueType="num">
                                      <p:cBhvr>
                                        <p:cTn id="13" dur="1000" fill="hold"/>
                                        <p:tgtEl>
                                          <p:spTgt spid="235"/>
                                        </p:tgtEl>
                                        <p:attrNameLst>
                                          <p:attrName>ppt_x</p:attrName>
                                        </p:attrNameLst>
                                      </p:cBhvr>
                                      <p:tavLst>
                                        <p:tav tm="0" fmla="#ppt_x+(cos(-2*pi*(1-$))*-#ppt_x-sin(-2*pi*(1-$))*(1-#ppt_y))*(1-$)">
                                          <p:val>
                                            <p:fltVal val="0"/>
                                          </p:val>
                                        </p:tav>
                                        <p:tav tm="100000">
                                          <p:val>
                                            <p:fltVal val="1"/>
                                          </p:val>
                                        </p:tav>
                                      </p:tavLst>
                                    </p:anim>
                                    <p:anim calcmode="lin" valueType="num">
                                      <p:cBhvr>
                                        <p:cTn id="14" dur="1000" fill="hold"/>
                                        <p:tgtEl>
                                          <p:spTgt spid="23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5"/>
                </p:tgtEl>
              </p:cMediaNode>
            </p:audio>
          </p:childTnLst>
        </p:cTn>
      </p:par>
    </p:tnLst>
    <p:bldLst>
      <p:bldP spid="235" grpId="0" animBg="1" advAuto="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9" name="image35.png"/>
          <p:cNvPicPr>
            <a:picLocks noChangeAspect="1"/>
          </p:cNvPicPr>
          <p:nvPr/>
        </p:nvPicPr>
        <p:blipFill>
          <a:blip r:embed="rId6"/>
          <a:stretch>
            <a:fillRect/>
          </a:stretch>
        </p:blipFill>
        <p:spPr>
          <a:xfrm>
            <a:off x="3492500" y="279400"/>
            <a:ext cx="890588" cy="746125"/>
          </a:xfrm>
          <a:prstGeom prst="rect">
            <a:avLst/>
          </a:prstGeom>
          <a:ln w="12700">
            <a:miter lim="400000"/>
          </a:ln>
        </p:spPr>
      </p:pic>
      <p:pic>
        <p:nvPicPr>
          <p:cNvPr id="240" name="image36.png"/>
          <p:cNvPicPr>
            <a:picLocks noChangeAspect="1"/>
          </p:cNvPicPr>
          <p:nvPr/>
        </p:nvPicPr>
        <p:blipFill>
          <a:blip r:embed="rId7"/>
          <a:stretch>
            <a:fillRect/>
          </a:stretch>
        </p:blipFill>
        <p:spPr>
          <a:xfrm>
            <a:off x="822960" y="2187611"/>
            <a:ext cx="3126229" cy="3228939"/>
          </a:xfrm>
          <a:prstGeom prst="rect">
            <a:avLst/>
          </a:prstGeom>
          <a:ln w="12700">
            <a:miter lim="400000"/>
          </a:ln>
        </p:spPr>
      </p:pic>
      <p:pic>
        <p:nvPicPr>
          <p:cNvPr id="241" name="image37.png"/>
          <p:cNvPicPr>
            <a:picLocks noChangeAspect="1"/>
          </p:cNvPicPr>
          <p:nvPr/>
        </p:nvPicPr>
        <p:blipFill>
          <a:blip r:embed="rId8">
            <a:extLst>
              <a:ext uri="{28A0092B-C50C-407E-A947-70E740481C1C}">
                <a14:useLocalDpi xmlns:a14="http://schemas.microsoft.com/office/drawing/2010/main" val="0"/>
              </a:ext>
            </a:extLst>
          </a:blip>
          <a:srcRect/>
          <a:stretch/>
        </p:blipFill>
        <p:spPr>
          <a:xfrm>
            <a:off x="5250497" y="1916280"/>
            <a:ext cx="2958043" cy="3849019"/>
          </a:xfrm>
          <a:prstGeom prst="rect">
            <a:avLst/>
          </a:prstGeom>
          <a:ln w="12700">
            <a:miter lim="400000"/>
          </a:ln>
        </p:spPr>
      </p:pic>
      <p:sp>
        <p:nvSpPr>
          <p:cNvPr id="2" name="Title 1"/>
          <p:cNvSpPr>
            <a:spLocks noGrp="1"/>
          </p:cNvSpPr>
          <p:nvPr>
            <p:ph type="title"/>
          </p:nvPr>
        </p:nvSpPr>
        <p:spPr/>
        <p:txBody>
          <a:bodyPr/>
          <a:lstStyle/>
          <a:p>
            <a:r>
              <a:rPr lang="en-US" dirty="0"/>
              <a:t>How Loud? How Long?</a:t>
            </a:r>
          </a:p>
        </p:txBody>
      </p:sp>
      <p:pic>
        <p:nvPicPr>
          <p:cNvPr id="8" name="Picture 7">
            <a:extLst>
              <a:ext uri="{FF2B5EF4-FFF2-40B4-BE49-F238E27FC236}">
                <a16:creationId xmlns:a16="http://schemas.microsoft.com/office/drawing/2014/main" id="{25DDF6DD-57BB-A149-8AE3-0247DFE38F38}"/>
              </a:ext>
            </a:extLst>
          </p:cNvPr>
          <p:cNvPicPr>
            <a:picLocks noChangeAspect="1"/>
          </p:cNvPicPr>
          <p:nvPr/>
        </p:nvPicPr>
        <p:blipFill>
          <a:blip r:embed="rId9"/>
          <a:stretch>
            <a:fillRect/>
          </a:stretch>
        </p:blipFill>
        <p:spPr>
          <a:xfrm>
            <a:off x="6940610" y="113780"/>
            <a:ext cx="2074129" cy="1074293"/>
          </a:xfrm>
          <a:prstGeom prst="rect">
            <a:avLst/>
          </a:prstGeom>
        </p:spPr>
      </p:pic>
      <p:pic>
        <p:nvPicPr>
          <p:cNvPr id="4" name="Audio 3">
            <a:hlinkClick r:id="" action="ppaction://media"/>
            <a:extLst>
              <a:ext uri="{FF2B5EF4-FFF2-40B4-BE49-F238E27FC236}">
                <a16:creationId xmlns:a16="http://schemas.microsoft.com/office/drawing/2014/main" id="{B8BF2C63-93FA-4333-BB4C-923919C351F1}"/>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3929767001"/>
      </p:ext>
    </p:extLst>
  </p:cSld>
  <p:clrMapOvr>
    <a:masterClrMapping/>
  </p:clrMapOvr>
  <p:transition spd="slow" advTm="34678"/>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5" presetClass="entr" presetSubtype="9" fill="hold" grpId="0" nodeType="clickEffect">
                                  <p:stCondLst>
                                    <p:cond delay="0"/>
                                  </p:stCondLst>
                                  <p:iterate>
                                    <p:tmAbs val="0"/>
                                  </p:iterate>
                                  <p:childTnLst>
                                    <p:set>
                                      <p:cBhvr>
                                        <p:cTn id="10" fill="hold"/>
                                        <p:tgtEl>
                                          <p:spTgt spid="241"/>
                                        </p:tgtEl>
                                        <p:attrNameLst>
                                          <p:attrName>style.visibility</p:attrName>
                                        </p:attrNameLst>
                                      </p:cBhvr>
                                      <p:to>
                                        <p:strVal val="visible"/>
                                      </p:to>
                                    </p:set>
                                    <p:anim calcmode="lin" valueType="num">
                                      <p:cBhvr>
                                        <p:cTn id="11" dur="1000" fill="hold"/>
                                        <p:tgtEl>
                                          <p:spTgt spid="241"/>
                                        </p:tgtEl>
                                        <p:attrNameLst>
                                          <p:attrName>ppt_w</p:attrName>
                                        </p:attrNameLst>
                                      </p:cBhvr>
                                      <p:tavLst>
                                        <p:tav tm="0">
                                          <p:val>
                                            <p:fltVal val="0"/>
                                          </p:val>
                                        </p:tav>
                                        <p:tav tm="100000">
                                          <p:val>
                                            <p:strVal val="#ppt_w"/>
                                          </p:val>
                                        </p:tav>
                                      </p:tavLst>
                                    </p:anim>
                                    <p:anim calcmode="lin" valueType="num">
                                      <p:cBhvr>
                                        <p:cTn id="12" dur="1000" fill="hold"/>
                                        <p:tgtEl>
                                          <p:spTgt spid="241"/>
                                        </p:tgtEl>
                                        <p:attrNameLst>
                                          <p:attrName>ppt_h</p:attrName>
                                        </p:attrNameLst>
                                      </p:cBhvr>
                                      <p:tavLst>
                                        <p:tav tm="0">
                                          <p:val>
                                            <p:fltVal val="0"/>
                                          </p:val>
                                        </p:tav>
                                        <p:tav tm="100000">
                                          <p:val>
                                            <p:strVal val="#ppt_h"/>
                                          </p:val>
                                        </p:tav>
                                      </p:tavLst>
                                    </p:anim>
                                    <p:anim calcmode="lin" valueType="num">
                                      <p:cBhvr>
                                        <p:cTn id="13" dur="1000" fill="hold"/>
                                        <p:tgtEl>
                                          <p:spTgt spid="241"/>
                                        </p:tgtEl>
                                        <p:attrNameLst>
                                          <p:attrName>ppt_x</p:attrName>
                                        </p:attrNameLst>
                                      </p:cBhvr>
                                      <p:tavLst>
                                        <p:tav tm="0" fmla="#ppt_x+(cos(-2*pi*(1-$))*-#ppt_x-sin(-2*pi*(1-$))*(1-#ppt_y))*(1-$)">
                                          <p:val>
                                            <p:fltVal val="0"/>
                                          </p:val>
                                        </p:tav>
                                        <p:tav tm="100000">
                                          <p:val>
                                            <p:fltVal val="1"/>
                                          </p:val>
                                        </p:tav>
                                      </p:tavLst>
                                    </p:anim>
                                    <p:anim calcmode="lin" valueType="num">
                                      <p:cBhvr>
                                        <p:cTn id="14" dur="1000" fill="hold"/>
                                        <p:tgtEl>
                                          <p:spTgt spid="24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4"/>
                </p:tgtEl>
              </p:cMediaNode>
            </p:audio>
          </p:childTnLst>
        </p:cTn>
      </p:par>
    </p:tnLst>
    <p:bldLst>
      <p:bldP spid="241" grpId="0" animBg="1" advAuto="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3" name="image30.png"/>
          <p:cNvPicPr>
            <a:picLocks noChangeAspect="1"/>
          </p:cNvPicPr>
          <p:nvPr/>
        </p:nvPicPr>
        <p:blipFill>
          <a:blip r:embed="rId6"/>
          <a:stretch>
            <a:fillRect/>
          </a:stretch>
        </p:blipFill>
        <p:spPr>
          <a:xfrm>
            <a:off x="3727450" y="400050"/>
            <a:ext cx="636588" cy="641350"/>
          </a:xfrm>
          <a:prstGeom prst="rect">
            <a:avLst/>
          </a:prstGeom>
          <a:ln w="12700">
            <a:miter lim="400000"/>
          </a:ln>
        </p:spPr>
      </p:pic>
      <p:pic>
        <p:nvPicPr>
          <p:cNvPr id="244" name="image38.png"/>
          <p:cNvPicPr>
            <a:picLocks noChangeAspect="1"/>
          </p:cNvPicPr>
          <p:nvPr/>
        </p:nvPicPr>
        <p:blipFill>
          <a:blip r:embed="rId7"/>
          <a:stretch>
            <a:fillRect/>
          </a:stretch>
        </p:blipFill>
        <p:spPr>
          <a:xfrm>
            <a:off x="881208" y="1946466"/>
            <a:ext cx="3163449" cy="4271773"/>
          </a:xfrm>
          <a:prstGeom prst="rect">
            <a:avLst/>
          </a:prstGeom>
          <a:ln w="12700">
            <a:miter lim="400000"/>
          </a:ln>
        </p:spPr>
      </p:pic>
      <p:pic>
        <p:nvPicPr>
          <p:cNvPr id="245" name="image39.png"/>
          <p:cNvPicPr>
            <a:picLocks noChangeAspect="1"/>
          </p:cNvPicPr>
          <p:nvPr/>
        </p:nvPicPr>
        <p:blipFill>
          <a:blip r:embed="rId8">
            <a:extLst>
              <a:ext uri="{28A0092B-C50C-407E-A947-70E740481C1C}">
                <a14:useLocalDpi xmlns:a14="http://schemas.microsoft.com/office/drawing/2010/main" val="0"/>
              </a:ext>
            </a:extLst>
          </a:blip>
          <a:srcRect/>
          <a:stretch/>
        </p:blipFill>
        <p:spPr>
          <a:xfrm>
            <a:off x="5434159" y="2011535"/>
            <a:ext cx="2862760" cy="3725037"/>
          </a:xfrm>
          <a:prstGeom prst="rect">
            <a:avLst/>
          </a:prstGeom>
          <a:ln w="12700">
            <a:miter lim="400000"/>
          </a:ln>
        </p:spPr>
      </p:pic>
      <p:sp>
        <p:nvSpPr>
          <p:cNvPr id="2" name="Title 1"/>
          <p:cNvSpPr>
            <a:spLocks noGrp="1"/>
          </p:cNvSpPr>
          <p:nvPr>
            <p:ph type="title"/>
          </p:nvPr>
        </p:nvSpPr>
        <p:spPr/>
        <p:txBody>
          <a:bodyPr/>
          <a:lstStyle/>
          <a:p>
            <a:r>
              <a:rPr lang="en-US" dirty="0"/>
              <a:t>How Loud? How Long?</a:t>
            </a:r>
          </a:p>
        </p:txBody>
      </p:sp>
      <p:pic>
        <p:nvPicPr>
          <p:cNvPr id="8" name="Picture 7">
            <a:extLst>
              <a:ext uri="{FF2B5EF4-FFF2-40B4-BE49-F238E27FC236}">
                <a16:creationId xmlns:a16="http://schemas.microsoft.com/office/drawing/2014/main" id="{2333F57F-0693-1448-97EC-9E23C32A227D}"/>
              </a:ext>
            </a:extLst>
          </p:cNvPr>
          <p:cNvPicPr>
            <a:picLocks noChangeAspect="1"/>
          </p:cNvPicPr>
          <p:nvPr/>
        </p:nvPicPr>
        <p:blipFill>
          <a:blip r:embed="rId9"/>
          <a:stretch>
            <a:fillRect/>
          </a:stretch>
        </p:blipFill>
        <p:spPr>
          <a:xfrm>
            <a:off x="6940610" y="113780"/>
            <a:ext cx="2074129" cy="1074293"/>
          </a:xfrm>
          <a:prstGeom prst="rect">
            <a:avLst/>
          </a:prstGeom>
        </p:spPr>
      </p:pic>
      <p:pic>
        <p:nvPicPr>
          <p:cNvPr id="5" name="Audio 4">
            <a:hlinkClick r:id="" action="ppaction://media"/>
            <a:extLst>
              <a:ext uri="{FF2B5EF4-FFF2-40B4-BE49-F238E27FC236}">
                <a16:creationId xmlns:a16="http://schemas.microsoft.com/office/drawing/2014/main" id="{E845F9E7-B108-4067-89F0-F107D169FAAE}"/>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1640473710"/>
      </p:ext>
    </p:extLst>
  </p:cSld>
  <p:clrMapOvr>
    <a:masterClrMapping/>
  </p:clrMapOvr>
  <p:transition spd="slow" advTm="34267"/>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5" presetClass="entr" presetSubtype="9" fill="hold" grpId="0" nodeType="clickEffect">
                                  <p:stCondLst>
                                    <p:cond delay="0"/>
                                  </p:stCondLst>
                                  <p:iterate>
                                    <p:tmAbs val="0"/>
                                  </p:iterate>
                                  <p:childTnLst>
                                    <p:set>
                                      <p:cBhvr>
                                        <p:cTn id="10" fill="hold"/>
                                        <p:tgtEl>
                                          <p:spTgt spid="245"/>
                                        </p:tgtEl>
                                        <p:attrNameLst>
                                          <p:attrName>style.visibility</p:attrName>
                                        </p:attrNameLst>
                                      </p:cBhvr>
                                      <p:to>
                                        <p:strVal val="visible"/>
                                      </p:to>
                                    </p:set>
                                    <p:anim calcmode="lin" valueType="num">
                                      <p:cBhvr>
                                        <p:cTn id="11" dur="1000" fill="hold"/>
                                        <p:tgtEl>
                                          <p:spTgt spid="245"/>
                                        </p:tgtEl>
                                        <p:attrNameLst>
                                          <p:attrName>ppt_w</p:attrName>
                                        </p:attrNameLst>
                                      </p:cBhvr>
                                      <p:tavLst>
                                        <p:tav tm="0">
                                          <p:val>
                                            <p:fltVal val="0"/>
                                          </p:val>
                                        </p:tav>
                                        <p:tav tm="100000">
                                          <p:val>
                                            <p:strVal val="#ppt_w"/>
                                          </p:val>
                                        </p:tav>
                                      </p:tavLst>
                                    </p:anim>
                                    <p:anim calcmode="lin" valueType="num">
                                      <p:cBhvr>
                                        <p:cTn id="12" dur="1000" fill="hold"/>
                                        <p:tgtEl>
                                          <p:spTgt spid="245"/>
                                        </p:tgtEl>
                                        <p:attrNameLst>
                                          <p:attrName>ppt_h</p:attrName>
                                        </p:attrNameLst>
                                      </p:cBhvr>
                                      <p:tavLst>
                                        <p:tav tm="0">
                                          <p:val>
                                            <p:fltVal val="0"/>
                                          </p:val>
                                        </p:tav>
                                        <p:tav tm="100000">
                                          <p:val>
                                            <p:strVal val="#ppt_h"/>
                                          </p:val>
                                        </p:tav>
                                      </p:tavLst>
                                    </p:anim>
                                    <p:anim calcmode="lin" valueType="num">
                                      <p:cBhvr>
                                        <p:cTn id="13" dur="1000" fill="hold"/>
                                        <p:tgtEl>
                                          <p:spTgt spid="245"/>
                                        </p:tgtEl>
                                        <p:attrNameLst>
                                          <p:attrName>ppt_x</p:attrName>
                                        </p:attrNameLst>
                                      </p:cBhvr>
                                      <p:tavLst>
                                        <p:tav tm="0" fmla="#ppt_x+(cos(-2*pi*(1-$))*-#ppt_x-sin(-2*pi*(1-$))*(1-#ppt_y))*(1-$)">
                                          <p:val>
                                            <p:fltVal val="0"/>
                                          </p:val>
                                        </p:tav>
                                        <p:tav tm="100000">
                                          <p:val>
                                            <p:fltVal val="1"/>
                                          </p:val>
                                        </p:tav>
                                      </p:tavLst>
                                    </p:anim>
                                    <p:anim calcmode="lin" valueType="num">
                                      <p:cBhvr>
                                        <p:cTn id="14" dur="1000" fill="hold"/>
                                        <p:tgtEl>
                                          <p:spTgt spid="24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5"/>
                </p:tgtEl>
              </p:cMediaNode>
            </p:audio>
          </p:childTnLst>
        </p:cTn>
      </p:par>
    </p:tnLst>
    <p:bldLst>
      <p:bldP spid="245" grpId="0" animBg="1" advAuto="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7" name="image40.png"/>
          <p:cNvPicPr>
            <a:picLocks noChangeAspect="1"/>
          </p:cNvPicPr>
          <p:nvPr/>
        </p:nvPicPr>
        <p:blipFill>
          <a:blip r:embed="rId6"/>
          <a:stretch>
            <a:fillRect/>
          </a:stretch>
        </p:blipFill>
        <p:spPr>
          <a:xfrm>
            <a:off x="3446462" y="357186"/>
            <a:ext cx="923927" cy="785814"/>
          </a:xfrm>
          <a:prstGeom prst="rect">
            <a:avLst/>
          </a:prstGeom>
          <a:ln w="12700">
            <a:miter lim="400000"/>
          </a:ln>
        </p:spPr>
      </p:pic>
      <p:pic>
        <p:nvPicPr>
          <p:cNvPr id="248" name="image41.png"/>
          <p:cNvPicPr>
            <a:picLocks noChangeAspect="1"/>
          </p:cNvPicPr>
          <p:nvPr/>
        </p:nvPicPr>
        <p:blipFill>
          <a:blip r:embed="rId7"/>
          <a:stretch>
            <a:fillRect/>
          </a:stretch>
        </p:blipFill>
        <p:spPr>
          <a:xfrm>
            <a:off x="977124" y="1905560"/>
            <a:ext cx="2909303" cy="4038040"/>
          </a:xfrm>
          <a:prstGeom prst="rect">
            <a:avLst/>
          </a:prstGeom>
          <a:ln w="12700">
            <a:miter lim="400000"/>
          </a:ln>
        </p:spPr>
      </p:pic>
      <p:pic>
        <p:nvPicPr>
          <p:cNvPr id="249" name="image42.png"/>
          <p:cNvPicPr>
            <a:picLocks noChangeAspect="1"/>
          </p:cNvPicPr>
          <p:nvPr/>
        </p:nvPicPr>
        <p:blipFill>
          <a:blip r:embed="rId8">
            <a:extLst>
              <a:ext uri="{28A0092B-C50C-407E-A947-70E740481C1C}">
                <a14:useLocalDpi xmlns:a14="http://schemas.microsoft.com/office/drawing/2010/main" val="0"/>
              </a:ext>
            </a:extLst>
          </a:blip>
          <a:srcRect/>
          <a:stretch/>
        </p:blipFill>
        <p:spPr>
          <a:xfrm>
            <a:off x="5281335" y="1905561"/>
            <a:ext cx="3103309" cy="4038040"/>
          </a:xfrm>
          <a:prstGeom prst="rect">
            <a:avLst/>
          </a:prstGeom>
          <a:ln w="12700">
            <a:miter lim="400000"/>
          </a:ln>
        </p:spPr>
      </p:pic>
      <p:sp>
        <p:nvSpPr>
          <p:cNvPr id="2" name="Title 1"/>
          <p:cNvSpPr>
            <a:spLocks noGrp="1"/>
          </p:cNvSpPr>
          <p:nvPr>
            <p:ph type="title"/>
          </p:nvPr>
        </p:nvSpPr>
        <p:spPr/>
        <p:txBody>
          <a:bodyPr/>
          <a:lstStyle/>
          <a:p>
            <a:r>
              <a:rPr lang="en-US" dirty="0"/>
              <a:t>How Loud? How Long?</a:t>
            </a:r>
          </a:p>
        </p:txBody>
      </p:sp>
      <p:pic>
        <p:nvPicPr>
          <p:cNvPr id="7" name="Picture 6">
            <a:extLst>
              <a:ext uri="{FF2B5EF4-FFF2-40B4-BE49-F238E27FC236}">
                <a16:creationId xmlns:a16="http://schemas.microsoft.com/office/drawing/2014/main" id="{F3B57662-AD91-5643-9BAE-B5FC5FA997EB}"/>
              </a:ext>
            </a:extLst>
          </p:cNvPr>
          <p:cNvPicPr>
            <a:picLocks noChangeAspect="1"/>
          </p:cNvPicPr>
          <p:nvPr/>
        </p:nvPicPr>
        <p:blipFill>
          <a:blip r:embed="rId9"/>
          <a:stretch>
            <a:fillRect/>
          </a:stretch>
        </p:blipFill>
        <p:spPr>
          <a:xfrm>
            <a:off x="6940610" y="113780"/>
            <a:ext cx="2074129" cy="1074293"/>
          </a:xfrm>
          <a:prstGeom prst="rect">
            <a:avLst/>
          </a:prstGeom>
        </p:spPr>
      </p:pic>
      <p:pic>
        <p:nvPicPr>
          <p:cNvPr id="3" name="Audio 2">
            <a:hlinkClick r:id="" action="ppaction://media"/>
            <a:extLst>
              <a:ext uri="{FF2B5EF4-FFF2-40B4-BE49-F238E27FC236}">
                <a16:creationId xmlns:a16="http://schemas.microsoft.com/office/drawing/2014/main" id="{37ACCEF1-607E-45A0-8980-27BE36997E4B}"/>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1971640824"/>
      </p:ext>
    </p:extLst>
  </p:cSld>
  <p:clrMapOvr>
    <a:masterClrMapping/>
  </p:clrMapOvr>
  <p:transition spd="slow" advTm="48168"/>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5" presetClass="entr" presetSubtype="9" fill="hold" grpId="0" nodeType="clickEffect">
                                  <p:stCondLst>
                                    <p:cond delay="0"/>
                                  </p:stCondLst>
                                  <p:iterate>
                                    <p:tmAbs val="0"/>
                                  </p:iterate>
                                  <p:childTnLst>
                                    <p:set>
                                      <p:cBhvr>
                                        <p:cTn id="10" fill="hold"/>
                                        <p:tgtEl>
                                          <p:spTgt spid="249"/>
                                        </p:tgtEl>
                                        <p:attrNameLst>
                                          <p:attrName>style.visibility</p:attrName>
                                        </p:attrNameLst>
                                      </p:cBhvr>
                                      <p:to>
                                        <p:strVal val="visible"/>
                                      </p:to>
                                    </p:set>
                                    <p:anim calcmode="lin" valueType="num">
                                      <p:cBhvr>
                                        <p:cTn id="11" dur="1000" fill="hold"/>
                                        <p:tgtEl>
                                          <p:spTgt spid="249"/>
                                        </p:tgtEl>
                                        <p:attrNameLst>
                                          <p:attrName>ppt_w</p:attrName>
                                        </p:attrNameLst>
                                      </p:cBhvr>
                                      <p:tavLst>
                                        <p:tav tm="0">
                                          <p:val>
                                            <p:fltVal val="0"/>
                                          </p:val>
                                        </p:tav>
                                        <p:tav tm="100000">
                                          <p:val>
                                            <p:strVal val="#ppt_w"/>
                                          </p:val>
                                        </p:tav>
                                      </p:tavLst>
                                    </p:anim>
                                    <p:anim calcmode="lin" valueType="num">
                                      <p:cBhvr>
                                        <p:cTn id="12" dur="1000" fill="hold"/>
                                        <p:tgtEl>
                                          <p:spTgt spid="249"/>
                                        </p:tgtEl>
                                        <p:attrNameLst>
                                          <p:attrName>ppt_h</p:attrName>
                                        </p:attrNameLst>
                                      </p:cBhvr>
                                      <p:tavLst>
                                        <p:tav tm="0">
                                          <p:val>
                                            <p:fltVal val="0"/>
                                          </p:val>
                                        </p:tav>
                                        <p:tav tm="100000">
                                          <p:val>
                                            <p:strVal val="#ppt_h"/>
                                          </p:val>
                                        </p:tav>
                                      </p:tavLst>
                                    </p:anim>
                                    <p:anim calcmode="lin" valueType="num">
                                      <p:cBhvr>
                                        <p:cTn id="13" dur="1000" fill="hold"/>
                                        <p:tgtEl>
                                          <p:spTgt spid="249"/>
                                        </p:tgtEl>
                                        <p:attrNameLst>
                                          <p:attrName>ppt_x</p:attrName>
                                        </p:attrNameLst>
                                      </p:cBhvr>
                                      <p:tavLst>
                                        <p:tav tm="0" fmla="#ppt_x+(cos(-2*pi*(1-$))*-#ppt_x-sin(-2*pi*(1-$))*(1-#ppt_y))*(1-$)">
                                          <p:val>
                                            <p:fltVal val="0"/>
                                          </p:val>
                                        </p:tav>
                                        <p:tav tm="100000">
                                          <p:val>
                                            <p:fltVal val="1"/>
                                          </p:val>
                                        </p:tav>
                                      </p:tavLst>
                                    </p:anim>
                                    <p:anim calcmode="lin" valueType="num">
                                      <p:cBhvr>
                                        <p:cTn id="14" dur="1000" fill="hold"/>
                                        <p:tgtEl>
                                          <p:spTgt spid="249"/>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3"/>
                </p:tgtEl>
              </p:cMediaNode>
            </p:audio>
          </p:childTnLst>
        </p:cTn>
      </p:par>
    </p:tnLst>
    <p:bldLst>
      <p:bldP spid="249" grpId="0" animBg="1" advAuto="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1" name="image35.png"/>
          <p:cNvPicPr>
            <a:picLocks noChangeAspect="1"/>
          </p:cNvPicPr>
          <p:nvPr/>
        </p:nvPicPr>
        <p:blipFill>
          <a:blip r:embed="rId6"/>
          <a:stretch>
            <a:fillRect/>
          </a:stretch>
        </p:blipFill>
        <p:spPr>
          <a:xfrm>
            <a:off x="3390900" y="292100"/>
            <a:ext cx="890588" cy="746125"/>
          </a:xfrm>
          <a:prstGeom prst="rect">
            <a:avLst/>
          </a:prstGeom>
          <a:ln w="12700">
            <a:miter lim="400000"/>
          </a:ln>
        </p:spPr>
      </p:pic>
      <p:pic>
        <p:nvPicPr>
          <p:cNvPr id="252" name="image43.png"/>
          <p:cNvPicPr>
            <a:picLocks noChangeAspect="1"/>
          </p:cNvPicPr>
          <p:nvPr/>
        </p:nvPicPr>
        <p:blipFill>
          <a:blip r:embed="rId7"/>
          <a:stretch>
            <a:fillRect/>
          </a:stretch>
        </p:blipFill>
        <p:spPr>
          <a:xfrm>
            <a:off x="5327834" y="2026213"/>
            <a:ext cx="2926788" cy="3490802"/>
          </a:xfrm>
          <a:prstGeom prst="rect">
            <a:avLst/>
          </a:prstGeom>
          <a:ln w="12700">
            <a:miter lim="400000"/>
          </a:ln>
        </p:spPr>
      </p:pic>
      <p:pic>
        <p:nvPicPr>
          <p:cNvPr id="253" name="image44.png"/>
          <p:cNvPicPr>
            <a:picLocks noChangeAspect="1"/>
          </p:cNvPicPr>
          <p:nvPr/>
        </p:nvPicPr>
        <p:blipFill>
          <a:blip r:embed="rId8"/>
          <a:stretch>
            <a:fillRect/>
          </a:stretch>
        </p:blipFill>
        <p:spPr>
          <a:xfrm>
            <a:off x="747898" y="1967023"/>
            <a:ext cx="3168144" cy="4048467"/>
          </a:xfrm>
          <a:prstGeom prst="rect">
            <a:avLst/>
          </a:prstGeom>
          <a:ln w="12700">
            <a:miter lim="400000"/>
          </a:ln>
        </p:spPr>
      </p:pic>
      <p:sp>
        <p:nvSpPr>
          <p:cNvPr id="2" name="Title 1"/>
          <p:cNvSpPr>
            <a:spLocks noGrp="1"/>
          </p:cNvSpPr>
          <p:nvPr>
            <p:ph type="title"/>
          </p:nvPr>
        </p:nvSpPr>
        <p:spPr/>
        <p:txBody>
          <a:bodyPr/>
          <a:lstStyle/>
          <a:p>
            <a:r>
              <a:rPr lang="en-US" dirty="0"/>
              <a:t>How Loud? How Long?</a:t>
            </a:r>
          </a:p>
        </p:txBody>
      </p:sp>
      <p:pic>
        <p:nvPicPr>
          <p:cNvPr id="7" name="Picture 6">
            <a:extLst>
              <a:ext uri="{FF2B5EF4-FFF2-40B4-BE49-F238E27FC236}">
                <a16:creationId xmlns:a16="http://schemas.microsoft.com/office/drawing/2014/main" id="{A3E17898-E268-D048-91D1-631E3F836AAF}"/>
              </a:ext>
            </a:extLst>
          </p:cNvPr>
          <p:cNvPicPr>
            <a:picLocks noChangeAspect="1"/>
          </p:cNvPicPr>
          <p:nvPr/>
        </p:nvPicPr>
        <p:blipFill>
          <a:blip r:embed="rId9"/>
          <a:stretch>
            <a:fillRect/>
          </a:stretch>
        </p:blipFill>
        <p:spPr>
          <a:xfrm>
            <a:off x="6940610" y="113780"/>
            <a:ext cx="2074129" cy="1074293"/>
          </a:xfrm>
          <a:prstGeom prst="rect">
            <a:avLst/>
          </a:prstGeom>
        </p:spPr>
      </p:pic>
      <p:pic>
        <p:nvPicPr>
          <p:cNvPr id="3" name="Audio 2">
            <a:hlinkClick r:id="" action="ppaction://media"/>
            <a:extLst>
              <a:ext uri="{FF2B5EF4-FFF2-40B4-BE49-F238E27FC236}">
                <a16:creationId xmlns:a16="http://schemas.microsoft.com/office/drawing/2014/main" id="{26194902-2CCE-4A6E-B5A5-24E8849B3B1A}"/>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504238" y="6218238"/>
            <a:ext cx="487362" cy="487362"/>
          </a:xfrm>
          <a:prstGeom prst="rect">
            <a:avLst/>
          </a:prstGeom>
        </p:spPr>
      </p:pic>
    </p:spTree>
    <p:custDataLst>
      <p:tags r:id="rId1"/>
    </p:custDataLst>
  </p:cSld>
  <p:clrMapOvr>
    <a:masterClrMapping/>
  </p:clrMapOvr>
  <p:transition spd="slow" advTm="24551"/>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5" presetClass="entr" presetSubtype="9" fill="hold" grpId="0" nodeType="clickEffect">
                                  <p:stCondLst>
                                    <p:cond delay="0"/>
                                  </p:stCondLst>
                                  <p:iterate>
                                    <p:tmAbs val="0"/>
                                  </p:iterate>
                                  <p:childTnLst>
                                    <p:set>
                                      <p:cBhvr>
                                        <p:cTn id="10" fill="hold"/>
                                        <p:tgtEl>
                                          <p:spTgt spid="252"/>
                                        </p:tgtEl>
                                        <p:attrNameLst>
                                          <p:attrName>style.visibility</p:attrName>
                                        </p:attrNameLst>
                                      </p:cBhvr>
                                      <p:to>
                                        <p:strVal val="visible"/>
                                      </p:to>
                                    </p:set>
                                    <p:anim calcmode="lin" valueType="num">
                                      <p:cBhvr>
                                        <p:cTn id="11" dur="1000" fill="hold"/>
                                        <p:tgtEl>
                                          <p:spTgt spid="252"/>
                                        </p:tgtEl>
                                        <p:attrNameLst>
                                          <p:attrName>ppt_w</p:attrName>
                                        </p:attrNameLst>
                                      </p:cBhvr>
                                      <p:tavLst>
                                        <p:tav tm="0">
                                          <p:val>
                                            <p:fltVal val="0"/>
                                          </p:val>
                                        </p:tav>
                                        <p:tav tm="100000">
                                          <p:val>
                                            <p:strVal val="#ppt_w"/>
                                          </p:val>
                                        </p:tav>
                                      </p:tavLst>
                                    </p:anim>
                                    <p:anim calcmode="lin" valueType="num">
                                      <p:cBhvr>
                                        <p:cTn id="12" dur="1000" fill="hold"/>
                                        <p:tgtEl>
                                          <p:spTgt spid="252"/>
                                        </p:tgtEl>
                                        <p:attrNameLst>
                                          <p:attrName>ppt_h</p:attrName>
                                        </p:attrNameLst>
                                      </p:cBhvr>
                                      <p:tavLst>
                                        <p:tav tm="0">
                                          <p:val>
                                            <p:fltVal val="0"/>
                                          </p:val>
                                        </p:tav>
                                        <p:tav tm="100000">
                                          <p:val>
                                            <p:strVal val="#ppt_h"/>
                                          </p:val>
                                        </p:tav>
                                      </p:tavLst>
                                    </p:anim>
                                    <p:anim calcmode="lin" valueType="num">
                                      <p:cBhvr>
                                        <p:cTn id="13" dur="1000" fill="hold"/>
                                        <p:tgtEl>
                                          <p:spTgt spid="252"/>
                                        </p:tgtEl>
                                        <p:attrNameLst>
                                          <p:attrName>ppt_x</p:attrName>
                                        </p:attrNameLst>
                                      </p:cBhvr>
                                      <p:tavLst>
                                        <p:tav tm="0" fmla="#ppt_x+(cos(-2*pi*(1-$))*-#ppt_x-sin(-2*pi*(1-$))*(1-#ppt_y))*(1-$)">
                                          <p:val>
                                            <p:fltVal val="0"/>
                                          </p:val>
                                        </p:tav>
                                        <p:tav tm="100000">
                                          <p:val>
                                            <p:fltVal val="1"/>
                                          </p:val>
                                        </p:tav>
                                      </p:tavLst>
                                    </p:anim>
                                    <p:anim calcmode="lin" valueType="num">
                                      <p:cBhvr>
                                        <p:cTn id="14" dur="1000" fill="hold"/>
                                        <p:tgtEl>
                                          <p:spTgt spid="252"/>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3"/>
                </p:tgtEl>
              </p:cMediaNode>
            </p:audio>
          </p:childTnLst>
        </p:cTn>
      </p:par>
    </p:tnLst>
    <p:bldLst>
      <p:bldP spid="252" grpId="0" animBg="1" advAuto="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41652" y="3210299"/>
            <a:ext cx="2488253" cy="2719718"/>
          </a:xfrm>
          <a:prstGeom prst="rect">
            <a:avLst/>
          </a:prstGeom>
        </p:spPr>
      </p:pic>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464464" y="3061172"/>
            <a:ext cx="2646340" cy="3055277"/>
          </a:xfrm>
          <a:prstGeom prst="rect">
            <a:avLst/>
          </a:prstGeom>
        </p:spPr>
      </p:pic>
      <p:sp>
        <p:nvSpPr>
          <p:cNvPr id="10" name="TextBox 9"/>
          <p:cNvSpPr txBox="1"/>
          <p:nvPr/>
        </p:nvSpPr>
        <p:spPr>
          <a:xfrm>
            <a:off x="2235200" y="1891437"/>
            <a:ext cx="4639733" cy="1015659"/>
          </a:xfrm>
          <a:prstGeom prst="rect">
            <a:avLst/>
          </a:prstGeom>
          <a:noFill/>
          <a:ln w="57150" cap="flat">
            <a:solidFill>
              <a:schemeClr val="tx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457200" rtl="0" fontAlgn="auto" latinLnBrk="0" hangingPunct="0">
              <a:lnSpc>
                <a:spcPct val="100000"/>
              </a:lnSpc>
              <a:spcBef>
                <a:spcPts val="0"/>
              </a:spcBef>
              <a:spcAft>
                <a:spcPts val="0"/>
              </a:spcAft>
              <a:buClrTx/>
              <a:buSzTx/>
              <a:buFontTx/>
              <a:buNone/>
              <a:tabLst/>
            </a:pPr>
            <a:r>
              <a:rPr kumimoji="0" lang="en-US" sz="2000" b="0" i="0" u="none" strike="noStrike" cap="none" spc="0" normalizeH="0" baseline="0" dirty="0">
                <a:ln>
                  <a:noFill/>
                </a:ln>
                <a:solidFill>
                  <a:srgbClr val="103154"/>
                </a:solidFill>
                <a:effectLst/>
                <a:uFillTx/>
                <a:sym typeface="Helvetica"/>
              </a:rPr>
              <a:t>  106 dB</a:t>
            </a:r>
          </a:p>
          <a:p>
            <a:pPr marL="0" marR="0" indent="0" algn="ctr" defTabSz="457200" rtl="0" fontAlgn="auto" latinLnBrk="0" hangingPunct="0">
              <a:lnSpc>
                <a:spcPct val="100000"/>
              </a:lnSpc>
              <a:spcBef>
                <a:spcPts val="0"/>
              </a:spcBef>
              <a:spcAft>
                <a:spcPts val="0"/>
              </a:spcAft>
              <a:buClrTx/>
              <a:buSzTx/>
              <a:buFontTx/>
              <a:buNone/>
              <a:tabLst/>
            </a:pPr>
            <a:r>
              <a:rPr kumimoji="0" lang="en-US" sz="2000" b="0" i="0" u="none" strike="noStrike" cap="none" spc="0" normalizeH="0" baseline="0" dirty="0">
                <a:ln>
                  <a:noFill/>
                </a:ln>
                <a:solidFill>
                  <a:srgbClr val="103154"/>
                </a:solidFill>
                <a:effectLst/>
                <a:uFillTx/>
                <a:sym typeface="Helvetica"/>
              </a:rPr>
              <a:t>     </a:t>
            </a:r>
            <a:r>
              <a:rPr lang="en-US" sz="2000" dirty="0"/>
              <a:t>&lt; 30</a:t>
            </a:r>
            <a:r>
              <a:rPr kumimoji="0" lang="en-US" sz="2000" b="0" i="0" u="none" strike="noStrike" cap="none" spc="0" normalizeH="0" baseline="0" dirty="0">
                <a:ln>
                  <a:noFill/>
                </a:ln>
                <a:solidFill>
                  <a:srgbClr val="103154"/>
                </a:solidFill>
                <a:effectLst/>
                <a:uFillTx/>
                <a:sym typeface="Helvetica"/>
              </a:rPr>
              <a:t> seconds </a:t>
            </a:r>
          </a:p>
          <a:p>
            <a:pPr marL="0" marR="0" indent="0" algn="ctr" defTabSz="457200" rtl="0" fontAlgn="auto" latinLnBrk="0" hangingPunct="0">
              <a:lnSpc>
                <a:spcPct val="100000"/>
              </a:lnSpc>
              <a:spcBef>
                <a:spcPts val="0"/>
              </a:spcBef>
              <a:spcAft>
                <a:spcPts val="0"/>
              </a:spcAft>
              <a:buClrTx/>
              <a:buSzTx/>
              <a:buFontTx/>
              <a:buNone/>
              <a:tabLst/>
            </a:pPr>
            <a:r>
              <a:rPr lang="en-US" sz="2000" dirty="0"/>
              <a:t>(</a:t>
            </a:r>
            <a:r>
              <a:rPr kumimoji="0" lang="en-US" sz="2000" b="0" i="0" u="none" strike="noStrike" cap="none" spc="0" normalizeH="0" baseline="0" dirty="0">
                <a:ln>
                  <a:noFill/>
                </a:ln>
                <a:solidFill>
                  <a:srgbClr val="103154"/>
                </a:solidFill>
                <a:effectLst/>
                <a:uFillTx/>
                <a:sym typeface="Helvetica"/>
              </a:rPr>
              <a:t>or </a:t>
            </a:r>
            <a:r>
              <a:rPr lang="en-US" sz="2000" dirty="0"/>
              <a:t>60</a:t>
            </a:r>
            <a:r>
              <a:rPr kumimoji="0" lang="en-US" sz="2000" b="0" i="0" u="none" strike="noStrike" cap="none" spc="0" normalizeH="0" baseline="0" dirty="0">
                <a:ln>
                  <a:noFill/>
                </a:ln>
                <a:solidFill>
                  <a:srgbClr val="103154"/>
                </a:solidFill>
                <a:effectLst/>
                <a:uFillTx/>
                <a:sym typeface="Helvetica"/>
              </a:rPr>
              <a:t> whistle blows of half</a:t>
            </a:r>
            <a:r>
              <a:rPr kumimoji="0" lang="en-US" sz="2000" b="0" i="0" u="none" strike="noStrike" cap="none" spc="0" normalizeH="0" dirty="0">
                <a:ln>
                  <a:noFill/>
                </a:ln>
                <a:solidFill>
                  <a:srgbClr val="103154"/>
                </a:solidFill>
                <a:effectLst/>
                <a:uFillTx/>
                <a:sym typeface="Helvetica"/>
              </a:rPr>
              <a:t> a second each)</a:t>
            </a:r>
            <a:endParaRPr kumimoji="0" lang="en-US" sz="2000" b="0" i="0" u="none" strike="noStrike" cap="none" spc="0" normalizeH="0" baseline="0" dirty="0">
              <a:ln>
                <a:noFill/>
              </a:ln>
              <a:solidFill>
                <a:srgbClr val="103154"/>
              </a:solidFill>
              <a:effectLst/>
              <a:uFillTx/>
              <a:sym typeface="Helvetica"/>
            </a:endParaRPr>
          </a:p>
        </p:txBody>
      </p:sp>
      <p:sp>
        <p:nvSpPr>
          <p:cNvPr id="2" name="Title 1"/>
          <p:cNvSpPr>
            <a:spLocks noGrp="1"/>
          </p:cNvSpPr>
          <p:nvPr>
            <p:ph type="title"/>
          </p:nvPr>
        </p:nvSpPr>
        <p:spPr>
          <a:xfrm>
            <a:off x="822960" y="286604"/>
            <a:ext cx="4880416" cy="1450757"/>
          </a:xfrm>
        </p:spPr>
        <p:txBody>
          <a:bodyPr/>
          <a:lstStyle/>
          <a:p>
            <a:r>
              <a:rPr lang="en-US" dirty="0"/>
              <a:t>Starting Guns and </a:t>
            </a:r>
            <a:br>
              <a:rPr lang="en-US" dirty="0"/>
            </a:br>
            <a:r>
              <a:rPr lang="en-US" dirty="0"/>
              <a:t>Coaching Whistles</a:t>
            </a:r>
          </a:p>
        </p:txBody>
      </p:sp>
      <p:pic>
        <p:nvPicPr>
          <p:cNvPr id="8" name="Picture 7">
            <a:extLst>
              <a:ext uri="{FF2B5EF4-FFF2-40B4-BE49-F238E27FC236}">
                <a16:creationId xmlns:a16="http://schemas.microsoft.com/office/drawing/2014/main" id="{2993E30C-4ED2-0949-8F2F-C674B8C27274}"/>
              </a:ext>
            </a:extLst>
          </p:cNvPr>
          <p:cNvPicPr>
            <a:picLocks noChangeAspect="1"/>
          </p:cNvPicPr>
          <p:nvPr/>
        </p:nvPicPr>
        <p:blipFill>
          <a:blip r:embed="rId8"/>
          <a:stretch>
            <a:fillRect/>
          </a:stretch>
        </p:blipFill>
        <p:spPr>
          <a:xfrm>
            <a:off x="6940610" y="113780"/>
            <a:ext cx="2074129" cy="1074293"/>
          </a:xfrm>
          <a:prstGeom prst="rect">
            <a:avLst/>
          </a:prstGeom>
        </p:spPr>
      </p:pic>
      <p:pic>
        <p:nvPicPr>
          <p:cNvPr id="9" name="Picture 8" descr="A drawing of a cartoon character&#10;&#10;Description automatically generated">
            <a:extLst>
              <a:ext uri="{FF2B5EF4-FFF2-40B4-BE49-F238E27FC236}">
                <a16:creationId xmlns:a16="http://schemas.microsoft.com/office/drawing/2014/main" id="{E86FFC31-E800-2A46-8CB4-412BCFC61F3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79436" y="3061172"/>
            <a:ext cx="2754181" cy="3019936"/>
          </a:xfrm>
          <a:prstGeom prst="rect">
            <a:avLst/>
          </a:prstGeom>
        </p:spPr>
      </p:pic>
      <p:pic>
        <p:nvPicPr>
          <p:cNvPr id="3" name="Audio 2">
            <a:hlinkClick r:id="" action="ppaction://media"/>
            <a:extLst>
              <a:ext uri="{FF2B5EF4-FFF2-40B4-BE49-F238E27FC236}">
                <a16:creationId xmlns:a16="http://schemas.microsoft.com/office/drawing/2014/main" id="{4918A96E-C72D-4085-8601-DF44A37E510D}"/>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504238" y="6218238"/>
            <a:ext cx="487362" cy="487362"/>
          </a:xfrm>
          <a:prstGeom prst="rect">
            <a:avLst/>
          </a:prstGeom>
        </p:spPr>
      </p:pic>
    </p:spTree>
    <p:custDataLst>
      <p:tags r:id="rId1"/>
    </p:custDataLst>
  </p:cSld>
  <p:clrMapOvr>
    <a:masterClrMapping/>
  </p:clrMapOvr>
  <p:transition spd="slow" advTm="5592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3"/>
                </p:tgtEl>
              </p:cMediaNode>
            </p:audio>
          </p:childTnLst>
        </p:cTn>
      </p:par>
    </p:tnLst>
    <p:bldLst>
      <p:bldP spid="10"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1053885"/>
            <a:ext cx="7543800" cy="791850"/>
          </a:xfrm>
        </p:spPr>
        <p:txBody>
          <a:bodyPr/>
          <a:lstStyle/>
          <a:p>
            <a:r>
              <a:rPr lang="en-US" dirty="0"/>
              <a:t>What Sounds Cause NIHL?</a:t>
            </a:r>
          </a:p>
        </p:txBody>
      </p:sp>
      <p:sp>
        <p:nvSpPr>
          <p:cNvPr id="4" name="Content Placeholder 3"/>
          <p:cNvSpPr>
            <a:spLocks noGrp="1"/>
          </p:cNvSpPr>
          <p:nvPr>
            <p:ph sz="half" idx="1"/>
          </p:nvPr>
        </p:nvSpPr>
        <p:spPr>
          <a:xfrm>
            <a:off x="1143000" y="2423160"/>
            <a:ext cx="3634740" cy="3445934"/>
          </a:xfrm>
        </p:spPr>
        <p:txBody>
          <a:bodyPr/>
          <a:lstStyle/>
          <a:p>
            <a:pPr marL="0" indent="0">
              <a:buNone/>
            </a:pPr>
            <a:r>
              <a:rPr lang="en-US" sz="2400" dirty="0"/>
              <a:t>Noise induced hearing loss (NIHL) can be caused by:  </a:t>
            </a:r>
          </a:p>
          <a:p>
            <a:r>
              <a:rPr lang="en-US" sz="2400" b="1" dirty="0">
                <a:solidFill>
                  <a:srgbClr val="CF2128"/>
                </a:solidFill>
              </a:rPr>
              <a:t>one-time exposure</a:t>
            </a:r>
            <a:r>
              <a:rPr lang="en-US" sz="2400" dirty="0">
                <a:solidFill>
                  <a:srgbClr val="CF2128"/>
                </a:solidFill>
              </a:rPr>
              <a:t> </a:t>
            </a:r>
            <a:r>
              <a:rPr lang="en-US" sz="2400" dirty="0"/>
              <a:t>to loud sounds  or</a:t>
            </a:r>
          </a:p>
          <a:p>
            <a:r>
              <a:rPr lang="en-US" sz="2400" b="1" dirty="0">
                <a:solidFill>
                  <a:srgbClr val="CF2128"/>
                </a:solidFill>
              </a:rPr>
              <a:t> repeated exposure </a:t>
            </a:r>
            <a:r>
              <a:rPr lang="en-US" sz="2400" dirty="0"/>
              <a:t>to sounds at various loudness levels over an extended period of time. </a:t>
            </a:r>
          </a:p>
        </p:txBody>
      </p:sp>
      <p:pic>
        <p:nvPicPr>
          <p:cNvPr id="7" name="Picture 6">
            <a:extLst>
              <a:ext uri="{FF2B5EF4-FFF2-40B4-BE49-F238E27FC236}">
                <a16:creationId xmlns:a16="http://schemas.microsoft.com/office/drawing/2014/main" id="{5C478312-4BBA-4748-BF51-544DD83FC6D2}"/>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3" name="Audio 2">
            <a:hlinkClick r:id="" action="ppaction://media"/>
            <a:extLst>
              <a:ext uri="{FF2B5EF4-FFF2-40B4-BE49-F238E27FC236}">
                <a16:creationId xmlns:a16="http://schemas.microsoft.com/office/drawing/2014/main" id="{114FB935-E4FB-1A47-A5E7-05D9EEE367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pic>
        <p:nvPicPr>
          <p:cNvPr id="16" name="Picture 15" descr="A picture containing text, device, thermometer&#10;&#10;Description automatically generated">
            <a:extLst>
              <a:ext uri="{FF2B5EF4-FFF2-40B4-BE49-F238E27FC236}">
                <a16:creationId xmlns:a16="http://schemas.microsoft.com/office/drawing/2014/main" id="{D483040C-3EAA-4551-9122-9BF90B4BA87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253540" y="1845735"/>
            <a:ext cx="2060359" cy="4462234"/>
          </a:xfrm>
          <a:prstGeom prst="rect">
            <a:avLst/>
          </a:prstGeom>
        </p:spPr>
      </p:pic>
    </p:spTree>
  </p:cSld>
  <p:clrMapOvr>
    <a:masterClrMapping/>
  </p:clrMapOvr>
  <p:transition spd="slow" advTm="1546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929899"/>
            <a:ext cx="7543800" cy="915836"/>
          </a:xfrm>
        </p:spPr>
        <p:txBody>
          <a:bodyPr>
            <a:noAutofit/>
          </a:bodyPr>
          <a:lstStyle/>
          <a:p>
            <a:r>
              <a:rPr lang="en-US" dirty="0"/>
              <a:t>Common Dangers to Hearing</a:t>
            </a:r>
          </a:p>
        </p:txBody>
      </p:sp>
      <p:sp>
        <p:nvSpPr>
          <p:cNvPr id="3" name="Text Placeholder 2"/>
          <p:cNvSpPr>
            <a:spLocks noGrp="1"/>
          </p:cNvSpPr>
          <p:nvPr>
            <p:ph idx="1"/>
          </p:nvPr>
        </p:nvSpPr>
        <p:spPr>
          <a:xfrm>
            <a:off x="2260814" y="2135778"/>
            <a:ext cx="4218069" cy="4082460"/>
          </a:xfrm>
        </p:spPr>
        <p:txBody>
          <a:bodyPr>
            <a:normAutofit fontScale="92500" lnSpcReduction="10000"/>
          </a:bodyPr>
          <a:lstStyle/>
          <a:p>
            <a:endParaRPr lang="en-US" sz="2400" dirty="0"/>
          </a:p>
          <a:p>
            <a:pPr algn="ctr">
              <a:buFont typeface="Arial" panose="020B0604020202020204" pitchFamily="34" charset="0"/>
              <a:buChar char="•"/>
            </a:pPr>
            <a:r>
              <a:rPr lang="en-US" sz="3200" dirty="0"/>
              <a:t>Headphones and  earbuds</a:t>
            </a:r>
          </a:p>
          <a:p>
            <a:pPr algn="ctr">
              <a:buFont typeface="Arial" panose="020B0604020202020204" pitchFamily="34" charset="0"/>
              <a:buChar char="•"/>
            </a:pPr>
            <a:endParaRPr lang="en-US" sz="3200" dirty="0"/>
          </a:p>
          <a:p>
            <a:pPr algn="ctr">
              <a:buFont typeface="Arial" panose="020B0604020202020204" pitchFamily="34" charset="0"/>
              <a:buChar char="•"/>
            </a:pPr>
            <a:r>
              <a:rPr lang="en-US" sz="3200" dirty="0"/>
              <a:t>Crowd noise at athletic events</a:t>
            </a:r>
          </a:p>
          <a:p>
            <a:pPr algn="ctr">
              <a:buFont typeface="Arial" panose="020B0604020202020204" pitchFamily="34" charset="0"/>
              <a:buChar char="•"/>
            </a:pPr>
            <a:endParaRPr lang="en-US" sz="3200" dirty="0"/>
          </a:p>
          <a:p>
            <a:pPr algn="ctr">
              <a:buFont typeface="Arial" panose="020B0604020202020204" pitchFamily="34" charset="0"/>
              <a:buChar char="•"/>
            </a:pPr>
            <a:r>
              <a:rPr lang="en-US" sz="3200" dirty="0"/>
              <a:t>Concerts</a:t>
            </a:r>
          </a:p>
          <a:p>
            <a:r>
              <a:rPr lang="en-US" sz="3200" dirty="0"/>
              <a:t> </a:t>
            </a:r>
          </a:p>
          <a:p>
            <a:endParaRPr lang="en-US" dirty="0"/>
          </a:p>
          <a:p>
            <a:endParaRPr lang="en-US" sz="1500" dirty="0"/>
          </a:p>
          <a:p>
            <a:endParaRPr lang="en-US" sz="1500" dirty="0"/>
          </a:p>
          <a:p>
            <a:endParaRPr lang="en-US" sz="1500" dirty="0"/>
          </a:p>
        </p:txBody>
      </p:sp>
      <p:pic>
        <p:nvPicPr>
          <p:cNvPr id="5" name="Picture 4">
            <a:extLst>
              <a:ext uri="{FF2B5EF4-FFF2-40B4-BE49-F238E27FC236}">
                <a16:creationId xmlns:a16="http://schemas.microsoft.com/office/drawing/2014/main" id="{DE39968B-A566-E140-8F17-05977F8E855E}"/>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6" name="Audio 5">
            <a:hlinkClick r:id="" action="ppaction://media"/>
            <a:extLst>
              <a:ext uri="{FF2B5EF4-FFF2-40B4-BE49-F238E27FC236}">
                <a16:creationId xmlns:a16="http://schemas.microsoft.com/office/drawing/2014/main" id="{DB3CA356-8133-43F0-98B5-6CB1EF5401E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6218238"/>
            <a:ext cx="487362" cy="487362"/>
          </a:xfrm>
          <a:prstGeom prst="rect">
            <a:avLst/>
          </a:prstGeom>
        </p:spPr>
      </p:pic>
      <p:pic>
        <p:nvPicPr>
          <p:cNvPr id="8" name="Picture 7" descr="A picture containing drawing&#10;&#10;Description automatically generated">
            <a:extLst>
              <a:ext uri="{FF2B5EF4-FFF2-40B4-BE49-F238E27FC236}">
                <a16:creationId xmlns:a16="http://schemas.microsoft.com/office/drawing/2014/main" id="{F7691596-71E0-6B46-974D-99982787758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5427" y="2174499"/>
            <a:ext cx="1549400" cy="1308100"/>
          </a:xfrm>
          <a:prstGeom prst="rect">
            <a:avLst/>
          </a:prstGeom>
        </p:spPr>
      </p:pic>
      <p:pic>
        <p:nvPicPr>
          <p:cNvPr id="18" name="Picture 17" descr="A picture containing drawing&#10;&#10;Description automatically generated">
            <a:extLst>
              <a:ext uri="{FF2B5EF4-FFF2-40B4-BE49-F238E27FC236}">
                <a16:creationId xmlns:a16="http://schemas.microsoft.com/office/drawing/2014/main" id="{8B4D98FC-7353-EA4D-9AD6-F419A57EEF7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97209" y="4221022"/>
            <a:ext cx="1159434" cy="1726549"/>
          </a:xfrm>
          <a:prstGeom prst="rect">
            <a:avLst/>
          </a:prstGeom>
        </p:spPr>
      </p:pic>
      <p:pic>
        <p:nvPicPr>
          <p:cNvPr id="20" name="Picture 19" descr="A picture containing table, drawing&#10;&#10;Description automatically generated">
            <a:extLst>
              <a:ext uri="{FF2B5EF4-FFF2-40B4-BE49-F238E27FC236}">
                <a16:creationId xmlns:a16="http://schemas.microsoft.com/office/drawing/2014/main" id="{B892FE08-E467-5B41-A532-E2133AAA4A8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454496" y="3118195"/>
            <a:ext cx="2074129" cy="1830114"/>
          </a:xfrm>
          <a:prstGeom prst="rect">
            <a:avLst/>
          </a:prstGeom>
        </p:spPr>
      </p:pic>
    </p:spTree>
    <p:extLst>
      <p:ext uri="{BB962C8B-B14F-4D97-AF65-F5344CB8AC3E}">
        <p14:creationId xmlns:p14="http://schemas.microsoft.com/office/powerpoint/2010/main" val="2174224858"/>
      </p:ext>
    </p:extLst>
  </p:cSld>
  <p:clrMapOvr>
    <a:masterClrMapping/>
  </p:clrMapOvr>
  <mc:AlternateContent xmlns:mc="http://schemas.openxmlformats.org/markup-compatibility/2006" xmlns:p14="http://schemas.microsoft.com/office/powerpoint/2010/main">
    <mc:Choice Requires="p14">
      <p:transition spd="slow" p14:dur="2000" advTm="10405"/>
    </mc:Choice>
    <mc:Fallback xmlns="">
      <p:transition spd="slow" advTm="10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1.png"/>
          <p:cNvPicPr>
            <a:picLocks noChangeAspect="1"/>
          </p:cNvPicPr>
          <p:nvPr/>
        </p:nvPicPr>
        <p:blipFill>
          <a:blip r:embed="rId5"/>
          <a:stretch>
            <a:fillRect/>
          </a:stretch>
        </p:blipFill>
        <p:spPr>
          <a:xfrm>
            <a:off x="7415607" y="-3049"/>
            <a:ext cx="1728393" cy="1059117"/>
          </a:xfrm>
          <a:prstGeom prst="rect">
            <a:avLst/>
          </a:prstGeom>
          <a:ln w="12700">
            <a:miter lim="400000"/>
          </a:ln>
        </p:spPr>
      </p:pic>
      <p:pic>
        <p:nvPicPr>
          <p:cNvPr id="6" name="Picture 5">
            <a:extLst>
              <a:ext uri="{FF2B5EF4-FFF2-40B4-BE49-F238E27FC236}">
                <a16:creationId xmlns:a16="http://schemas.microsoft.com/office/drawing/2014/main" id="{ADE1F656-4F41-274C-8B8B-7AEBD4F3AA49}"/>
              </a:ext>
            </a:extLst>
          </p:cNvPr>
          <p:cNvPicPr>
            <a:picLocks noChangeAspect="1"/>
          </p:cNvPicPr>
          <p:nvPr/>
        </p:nvPicPr>
        <p:blipFill>
          <a:blip r:embed="rId6"/>
          <a:stretch>
            <a:fillRect/>
          </a:stretch>
        </p:blipFill>
        <p:spPr>
          <a:xfrm>
            <a:off x="6940610" y="113780"/>
            <a:ext cx="2074129" cy="1074293"/>
          </a:xfrm>
          <a:prstGeom prst="rect">
            <a:avLst/>
          </a:prstGeom>
        </p:spPr>
      </p:pic>
      <p:sp>
        <p:nvSpPr>
          <p:cNvPr id="2" name="Title 1"/>
          <p:cNvSpPr>
            <a:spLocks noGrp="1"/>
          </p:cNvSpPr>
          <p:nvPr>
            <p:ph type="title"/>
          </p:nvPr>
        </p:nvSpPr>
        <p:spPr>
          <a:xfrm>
            <a:off x="822959" y="1056068"/>
            <a:ext cx="7619291" cy="819227"/>
          </a:xfrm>
        </p:spPr>
        <p:txBody>
          <a:bodyPr>
            <a:noAutofit/>
          </a:bodyPr>
          <a:lstStyle/>
          <a:p>
            <a:r>
              <a:rPr lang="en-US" dirty="0"/>
              <a:t>Surprising Dangers to Your Ears</a:t>
            </a:r>
          </a:p>
        </p:txBody>
      </p:sp>
      <p:sp>
        <p:nvSpPr>
          <p:cNvPr id="5" name="TextBox 4">
            <a:extLst>
              <a:ext uri="{FF2B5EF4-FFF2-40B4-BE49-F238E27FC236}">
                <a16:creationId xmlns:a16="http://schemas.microsoft.com/office/drawing/2014/main" id="{10CE9D06-8D29-844F-BDA7-B0A0062BD53C}"/>
              </a:ext>
            </a:extLst>
          </p:cNvPr>
          <p:cNvSpPr txBox="1"/>
          <p:nvPr/>
        </p:nvSpPr>
        <p:spPr>
          <a:xfrm rot="10800000" flipV="1">
            <a:off x="1429450" y="2199937"/>
            <a:ext cx="2865816" cy="938719"/>
          </a:xfrm>
          <a:prstGeom prst="rect">
            <a:avLst/>
          </a:prstGeom>
          <a:noFill/>
        </p:spPr>
        <p:txBody>
          <a:bodyPr wrap="square" rtlCol="0">
            <a:spAutoFit/>
          </a:bodyPr>
          <a:lstStyle/>
          <a:p>
            <a:r>
              <a:rPr lang="en-US" sz="3200" b="1" dirty="0">
                <a:solidFill>
                  <a:srgbClr val="CF2128"/>
                </a:solidFill>
              </a:rPr>
              <a:t>Movie Theater </a:t>
            </a:r>
          </a:p>
          <a:p>
            <a:pPr lvl="1">
              <a:buFont typeface="Arial" panose="020B0604020202020204" pitchFamily="34" charset="0"/>
              <a:buChar char="•"/>
            </a:pPr>
            <a:r>
              <a:rPr lang="en-US" sz="2300" dirty="0"/>
              <a:t>   Average: 97 dBA</a:t>
            </a:r>
          </a:p>
        </p:txBody>
      </p:sp>
      <p:sp>
        <p:nvSpPr>
          <p:cNvPr id="16" name="TextBox 15">
            <a:extLst>
              <a:ext uri="{FF2B5EF4-FFF2-40B4-BE49-F238E27FC236}">
                <a16:creationId xmlns:a16="http://schemas.microsoft.com/office/drawing/2014/main" id="{1DC81C4B-203A-8548-8E54-8095EBB08957}"/>
              </a:ext>
            </a:extLst>
          </p:cNvPr>
          <p:cNvSpPr txBox="1"/>
          <p:nvPr/>
        </p:nvSpPr>
        <p:spPr>
          <a:xfrm>
            <a:off x="1399433" y="4633168"/>
            <a:ext cx="3233171" cy="1215717"/>
          </a:xfrm>
          <a:prstGeom prst="rect">
            <a:avLst/>
          </a:prstGeom>
          <a:noFill/>
        </p:spPr>
        <p:txBody>
          <a:bodyPr wrap="square" rtlCol="0">
            <a:spAutoFit/>
          </a:bodyPr>
          <a:lstStyle/>
          <a:p>
            <a:r>
              <a:rPr lang="en-US" sz="3200" b="1" dirty="0">
                <a:solidFill>
                  <a:srgbClr val="CF2128"/>
                </a:solidFill>
              </a:rPr>
              <a:t>School Pep Rally</a:t>
            </a:r>
          </a:p>
          <a:p>
            <a:pPr lvl="1">
              <a:buFont typeface="Arial" panose="020B0604020202020204" pitchFamily="34" charset="0"/>
              <a:buChar char="•"/>
            </a:pPr>
            <a:r>
              <a:rPr lang="en-US" sz="2300" dirty="0"/>
              <a:t>   Average: 98 dBA</a:t>
            </a:r>
          </a:p>
          <a:p>
            <a:endParaRPr lang="en-US" dirty="0"/>
          </a:p>
        </p:txBody>
      </p:sp>
      <p:sp>
        <p:nvSpPr>
          <p:cNvPr id="19" name="TextBox 18">
            <a:extLst>
              <a:ext uri="{FF2B5EF4-FFF2-40B4-BE49-F238E27FC236}">
                <a16:creationId xmlns:a16="http://schemas.microsoft.com/office/drawing/2014/main" id="{B6C2E751-3735-6E44-90D4-3B5A1BDA1446}"/>
              </a:ext>
            </a:extLst>
          </p:cNvPr>
          <p:cNvSpPr txBox="1"/>
          <p:nvPr/>
        </p:nvSpPr>
        <p:spPr>
          <a:xfrm>
            <a:off x="1429451" y="3330691"/>
            <a:ext cx="2463991" cy="1215717"/>
          </a:xfrm>
          <a:prstGeom prst="rect">
            <a:avLst/>
          </a:prstGeom>
          <a:noFill/>
        </p:spPr>
        <p:txBody>
          <a:bodyPr wrap="square" rtlCol="0">
            <a:spAutoFit/>
          </a:bodyPr>
          <a:lstStyle/>
          <a:p>
            <a:r>
              <a:rPr lang="en-US" sz="3200" b="1" dirty="0">
                <a:solidFill>
                  <a:srgbClr val="CF2128"/>
                </a:solidFill>
              </a:rPr>
              <a:t>Restaurants</a:t>
            </a:r>
          </a:p>
          <a:p>
            <a:pPr lvl="1">
              <a:buFont typeface="Arial" panose="020B0604020202020204" pitchFamily="34" charset="0"/>
              <a:buChar char="•"/>
            </a:pPr>
            <a:r>
              <a:rPr lang="en-US" sz="2300" dirty="0"/>
              <a:t>   Average: 92 dBA</a:t>
            </a:r>
          </a:p>
          <a:p>
            <a:endParaRPr lang="en-US" dirty="0"/>
          </a:p>
        </p:txBody>
      </p:sp>
      <p:sp>
        <p:nvSpPr>
          <p:cNvPr id="20" name="TextBox 19">
            <a:extLst>
              <a:ext uri="{FF2B5EF4-FFF2-40B4-BE49-F238E27FC236}">
                <a16:creationId xmlns:a16="http://schemas.microsoft.com/office/drawing/2014/main" id="{DD1E1BA3-CEE4-6D42-AC1E-AA2C6BBD44E6}"/>
              </a:ext>
            </a:extLst>
          </p:cNvPr>
          <p:cNvSpPr txBox="1"/>
          <p:nvPr/>
        </p:nvSpPr>
        <p:spPr>
          <a:xfrm>
            <a:off x="5127462" y="2199937"/>
            <a:ext cx="2587087" cy="1215717"/>
          </a:xfrm>
          <a:prstGeom prst="rect">
            <a:avLst/>
          </a:prstGeom>
          <a:noFill/>
        </p:spPr>
        <p:txBody>
          <a:bodyPr wrap="square" rtlCol="0">
            <a:spAutoFit/>
          </a:bodyPr>
          <a:lstStyle/>
          <a:p>
            <a:r>
              <a:rPr lang="en-US" sz="3200" b="1" dirty="0">
                <a:solidFill>
                  <a:srgbClr val="CF2128"/>
                </a:solidFill>
              </a:rPr>
              <a:t>Bowling Alley</a:t>
            </a:r>
          </a:p>
          <a:p>
            <a:pPr lvl="1">
              <a:buFont typeface="Arial" panose="020B0604020202020204" pitchFamily="34" charset="0"/>
              <a:buChar char="•"/>
            </a:pPr>
            <a:r>
              <a:rPr lang="en-US" sz="2300" dirty="0"/>
              <a:t>   Average 101 dBA</a:t>
            </a:r>
          </a:p>
          <a:p>
            <a:endParaRPr lang="en-US" dirty="0"/>
          </a:p>
        </p:txBody>
      </p:sp>
      <p:sp>
        <p:nvSpPr>
          <p:cNvPr id="21" name="TextBox 20">
            <a:extLst>
              <a:ext uri="{FF2B5EF4-FFF2-40B4-BE49-F238E27FC236}">
                <a16:creationId xmlns:a16="http://schemas.microsoft.com/office/drawing/2014/main" id="{B9158F66-96E5-5D46-8D8E-650ADFA9D1CC}"/>
              </a:ext>
            </a:extLst>
          </p:cNvPr>
          <p:cNvSpPr txBox="1"/>
          <p:nvPr/>
        </p:nvSpPr>
        <p:spPr>
          <a:xfrm>
            <a:off x="4896659" y="3337159"/>
            <a:ext cx="3205548" cy="938719"/>
          </a:xfrm>
          <a:prstGeom prst="rect">
            <a:avLst/>
          </a:prstGeom>
          <a:noFill/>
        </p:spPr>
        <p:txBody>
          <a:bodyPr wrap="square" rtlCol="0">
            <a:spAutoFit/>
          </a:bodyPr>
          <a:lstStyle/>
          <a:p>
            <a:pPr marL="201168" lvl="1"/>
            <a:r>
              <a:rPr lang="en-US" sz="3200" b="1" dirty="0">
                <a:solidFill>
                  <a:srgbClr val="CF2128"/>
                </a:solidFill>
              </a:rPr>
              <a:t>Drumline</a:t>
            </a:r>
          </a:p>
          <a:p>
            <a:pPr marL="544068" lvl="1" indent="-342900">
              <a:buFont typeface="Arial" panose="020B0604020202020204" pitchFamily="34" charset="0"/>
              <a:buChar char="•"/>
            </a:pPr>
            <a:r>
              <a:rPr lang="en-US" sz="2300" dirty="0"/>
              <a:t>Average: 104 dBA</a:t>
            </a:r>
          </a:p>
        </p:txBody>
      </p:sp>
      <p:sp>
        <p:nvSpPr>
          <p:cNvPr id="24" name="TextBox 23">
            <a:extLst>
              <a:ext uri="{FF2B5EF4-FFF2-40B4-BE49-F238E27FC236}">
                <a16:creationId xmlns:a16="http://schemas.microsoft.com/office/drawing/2014/main" id="{F0FF0D01-11D3-8F4F-8254-847E5C19AE55}"/>
              </a:ext>
            </a:extLst>
          </p:cNvPr>
          <p:cNvSpPr txBox="1"/>
          <p:nvPr/>
        </p:nvSpPr>
        <p:spPr>
          <a:xfrm>
            <a:off x="5127462" y="4587001"/>
            <a:ext cx="2974745" cy="1308050"/>
          </a:xfrm>
          <a:prstGeom prst="rect">
            <a:avLst/>
          </a:prstGeom>
          <a:noFill/>
        </p:spPr>
        <p:txBody>
          <a:bodyPr wrap="square" rtlCol="0">
            <a:spAutoFit/>
          </a:bodyPr>
          <a:lstStyle/>
          <a:p>
            <a:r>
              <a:rPr lang="en-US" sz="3200" b="1" dirty="0">
                <a:solidFill>
                  <a:srgbClr val="CF2128"/>
                </a:solidFill>
              </a:rPr>
              <a:t>Marching Band </a:t>
            </a:r>
          </a:p>
          <a:p>
            <a:r>
              <a:rPr lang="en-US" sz="2400" b="1" dirty="0">
                <a:solidFill>
                  <a:srgbClr val="CF2128"/>
                </a:solidFill>
              </a:rPr>
              <a:t>     (Indoor)</a:t>
            </a:r>
          </a:p>
          <a:p>
            <a:pPr lvl="1">
              <a:buFont typeface="Arial" panose="020B0604020202020204" pitchFamily="34" charset="0"/>
              <a:buChar char="•"/>
            </a:pPr>
            <a:r>
              <a:rPr lang="en-US" sz="2300" dirty="0"/>
              <a:t>   Average: 99 dBA</a:t>
            </a:r>
          </a:p>
        </p:txBody>
      </p:sp>
      <p:pic>
        <p:nvPicPr>
          <p:cNvPr id="13" name="Audio 7">
            <a:hlinkClick r:id="" action="ppaction://media"/>
            <a:extLst>
              <a:ext uri="{FF2B5EF4-FFF2-40B4-BE49-F238E27FC236}">
                <a16:creationId xmlns:a16="http://schemas.microsoft.com/office/drawing/2014/main" id="{67F5E567-15BD-4684-8B08-B9CBF31034A6}"/>
              </a:ext>
            </a:extLst>
          </p:cNvPr>
          <p:cNvPicPr>
            <a:picLocks noChangeAspect="1"/>
          </p:cNvPicPr>
          <p:nvPr>
            <a:audioFile r:link="rId1"/>
            <p:extLst>
              <p:ext uri="{DAA4B4D4-6D71-4841-9C94-3DE7FCFB9230}">
                <p14:media xmlns:p14="http://schemas.microsoft.com/office/powerpoint/2010/main" r:embed="rId2">
                  <p14:trim end="9263.5283"/>
                </p14:media>
              </p:ext>
            </p:extLst>
          </p:nvPr>
        </p:nvPicPr>
        <p:blipFill>
          <a:blip r:embed="rId7"/>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3157670026"/>
      </p:ext>
    </p:extLst>
  </p:cSld>
  <p:clrMapOvr>
    <a:masterClrMapping/>
  </p:clrMapOvr>
  <mc:AlternateContent xmlns:mc="http://schemas.openxmlformats.org/markup-compatibility/2006" xmlns:p14="http://schemas.microsoft.com/office/powerpoint/2010/main">
    <mc:Choice Requires="p14">
      <p:transition spd="slow" p14:dur="2000" advTm="20500"/>
    </mc:Choice>
    <mc:Fallback xmlns="">
      <p:transition spd="slow" advTm="20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564" fill="hold"/>
                                        <p:tgtEl>
                                          <p:spTgt spid="13"/>
                                        </p:tgtEl>
                                      </p:cBhvr>
                                    </p:cmd>
                                  </p:childTnLst>
                                </p:cTn>
                              </p:par>
                              <p:par>
                                <p:cTn id="7" presetID="10" presetClass="entr" presetSubtype="0" fill="hold" grpId="0" nodeType="withEffect">
                                  <p:stCondLst>
                                    <p:cond delay="3000"/>
                                  </p:stCondLst>
                                  <p:childTnLst>
                                    <p:set>
                                      <p:cBhvr>
                                        <p:cTn id="8" dur="1" fill="hold">
                                          <p:stCondLst>
                                            <p:cond delay="0"/>
                                          </p:stCondLst>
                                        </p:cTn>
                                        <p:tgtEl>
                                          <p:spTgt spid="19"/>
                                        </p:tgtEl>
                                        <p:attrNameLst>
                                          <p:attrName>style.visibility</p:attrName>
                                        </p:attrNameLst>
                                      </p:cBhvr>
                                      <p:to>
                                        <p:strVal val="visible"/>
                                      </p:to>
                                    </p:set>
                                    <p:animEffect transition="in" filter="fade">
                                      <p:cBhvr>
                                        <p:cTn id="9" dur="500"/>
                                        <p:tgtEl>
                                          <p:spTgt spid="19"/>
                                        </p:tgtEl>
                                      </p:cBhvr>
                                    </p:animEffect>
                                  </p:childTnLst>
                                </p:cTn>
                              </p:par>
                              <p:par>
                                <p:cTn id="10" presetID="10" presetClass="entr" presetSubtype="0" fill="hold" grpId="0" nodeType="withEffect">
                                  <p:stCondLst>
                                    <p:cond delay="660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par>
                                <p:cTn id="13" presetID="10" presetClass="entr" presetSubtype="0" fill="hold" grpId="0" nodeType="withEffect">
                                  <p:stCondLst>
                                    <p:cond delay="10200"/>
                                  </p:stCondLst>
                                  <p:childTnLst>
                                    <p:set>
                                      <p:cBhvr>
                                        <p:cTn id="14" dur="1" fill="hold">
                                          <p:stCondLst>
                                            <p:cond delay="0"/>
                                          </p:stCondLst>
                                        </p:cTn>
                                        <p:tgtEl>
                                          <p:spTgt spid="20"/>
                                        </p:tgtEl>
                                        <p:attrNameLst>
                                          <p:attrName>style.visibility</p:attrName>
                                        </p:attrNameLst>
                                      </p:cBhvr>
                                      <p:to>
                                        <p:strVal val="visible"/>
                                      </p:to>
                                    </p:set>
                                    <p:animEffect transition="in" filter="fade">
                                      <p:cBhvr>
                                        <p:cTn id="15" dur="500"/>
                                        <p:tgtEl>
                                          <p:spTgt spid="20"/>
                                        </p:tgtEl>
                                      </p:cBhvr>
                                    </p:animEffect>
                                  </p:childTnLst>
                                </p:cTn>
                              </p:par>
                              <p:par>
                                <p:cTn id="16" presetID="10" presetClass="entr" presetSubtype="0" fill="hold" grpId="0" nodeType="withEffect">
                                  <p:stCondLst>
                                    <p:cond delay="1370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500"/>
                                        <p:tgtEl>
                                          <p:spTgt spid="21"/>
                                        </p:tgtEl>
                                      </p:cBhvr>
                                    </p:animEffect>
                                  </p:childTnLst>
                                </p:cTn>
                              </p:par>
                              <p:par>
                                <p:cTn id="19" presetID="10" presetClass="entr" presetSubtype="0" fill="hold" grpId="0" nodeType="withEffect">
                                  <p:stCondLst>
                                    <p:cond delay="17000"/>
                                  </p:stCondLst>
                                  <p:childTnLst>
                                    <p:set>
                                      <p:cBhvr>
                                        <p:cTn id="20" dur="1" fill="hold">
                                          <p:stCondLst>
                                            <p:cond delay="0"/>
                                          </p:stCondLst>
                                        </p:cTn>
                                        <p:tgtEl>
                                          <p:spTgt spid="24"/>
                                        </p:tgtEl>
                                        <p:attrNameLst>
                                          <p:attrName>style.visibility</p:attrName>
                                        </p:attrNameLst>
                                      </p:cBhvr>
                                      <p:to>
                                        <p:strVal val="visible"/>
                                      </p:to>
                                    </p:set>
                                    <p:animEffect transition="in" filter="fade">
                                      <p:cBhvr>
                                        <p:cTn id="21" dur="499"/>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95455" showWhenStopped="0">
                <p:cTn id="22" fill="hold" display="0">
                  <p:stCondLst>
                    <p:cond delay="indefinite"/>
                  </p:stCondLst>
                  <p:endCondLst>
                    <p:cond evt="onStopAudio" delay="0">
                      <p:tgtEl>
                        <p:sldTgt/>
                      </p:tgtEl>
                    </p:cond>
                  </p:endCondLst>
                </p:cTn>
                <p:tgtEl>
                  <p:spTgt spid="13"/>
                </p:tgtEl>
              </p:cMediaNode>
            </p:audio>
          </p:childTnLst>
        </p:cTn>
      </p:par>
    </p:tnLst>
    <p:bldLst>
      <p:bldP spid="16" grpId="0"/>
      <p:bldP spid="19" grpId="0"/>
      <p:bldP spid="20" grpId="0"/>
      <p:bldP spid="21" grpId="0"/>
      <p:bldP spid="24"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722"/>
        <p:cNvGrpSpPr/>
        <p:nvPr/>
      </p:nvGrpSpPr>
      <p:grpSpPr>
        <a:xfrm>
          <a:off x="0" y="0"/>
          <a:ext cx="0" cy="0"/>
          <a:chOff x="0" y="0"/>
          <a:chExt cx="0" cy="0"/>
        </a:xfrm>
      </p:grpSpPr>
      <p:pic>
        <p:nvPicPr>
          <p:cNvPr id="724" name="Google Shape;724;p88"/>
          <p:cNvPicPr preferRelativeResize="0"/>
          <p:nvPr/>
        </p:nvPicPr>
        <p:blipFill rotWithShape="1">
          <a:blip r:embed="rId5">
            <a:alphaModFix/>
          </a:blip>
          <a:srcRect/>
          <a:stretch/>
        </p:blipFill>
        <p:spPr>
          <a:xfrm>
            <a:off x="7415607" y="-3049"/>
            <a:ext cx="1728393" cy="1059117"/>
          </a:xfrm>
          <a:prstGeom prst="rect">
            <a:avLst/>
          </a:prstGeom>
          <a:noFill/>
          <a:ln>
            <a:noFill/>
          </a:ln>
        </p:spPr>
      </p:pic>
      <p:pic>
        <p:nvPicPr>
          <p:cNvPr id="725" name="Google Shape;725;p88"/>
          <p:cNvPicPr preferRelativeResize="0"/>
          <p:nvPr/>
        </p:nvPicPr>
        <p:blipFill rotWithShape="1">
          <a:blip r:embed="rId6">
            <a:alphaModFix/>
          </a:blip>
          <a:srcRect/>
          <a:stretch/>
        </p:blipFill>
        <p:spPr>
          <a:xfrm>
            <a:off x="6940610" y="113780"/>
            <a:ext cx="2074129" cy="1074293"/>
          </a:xfrm>
          <a:prstGeom prst="rect">
            <a:avLst/>
          </a:prstGeom>
          <a:noFill/>
          <a:ln>
            <a:noFill/>
          </a:ln>
        </p:spPr>
      </p:pic>
      <p:sp>
        <p:nvSpPr>
          <p:cNvPr id="726" name="Google Shape;726;p88"/>
          <p:cNvSpPr txBox="1">
            <a:spLocks noGrp="1"/>
          </p:cNvSpPr>
          <p:nvPr>
            <p:ph type="title"/>
          </p:nvPr>
        </p:nvSpPr>
        <p:spPr>
          <a:xfrm>
            <a:off x="822959" y="1056068"/>
            <a:ext cx="7619291" cy="81922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Gym or Fitness Classes</a:t>
            </a:r>
            <a:endParaRPr/>
          </a:p>
        </p:txBody>
      </p:sp>
      <p:pic>
        <p:nvPicPr>
          <p:cNvPr id="727" name="Google Shape;727;p88"/>
          <p:cNvPicPr preferRelativeResize="0"/>
          <p:nvPr/>
        </p:nvPicPr>
        <p:blipFill rotWithShape="1">
          <a:blip r:embed="rId7">
            <a:alphaModFix/>
          </a:blip>
          <a:srcRect/>
          <a:stretch/>
        </p:blipFill>
        <p:spPr>
          <a:xfrm>
            <a:off x="9561444" y="1465681"/>
            <a:ext cx="2648542" cy="2000875"/>
          </a:xfrm>
          <a:prstGeom prst="rect">
            <a:avLst/>
          </a:prstGeom>
          <a:noFill/>
          <a:ln>
            <a:noFill/>
          </a:ln>
        </p:spPr>
      </p:pic>
      <p:pic>
        <p:nvPicPr>
          <p:cNvPr id="3" name="Picture 2">
            <a:extLst>
              <a:ext uri="{FF2B5EF4-FFF2-40B4-BE49-F238E27FC236}">
                <a16:creationId xmlns:a16="http://schemas.microsoft.com/office/drawing/2014/main" id="{E239311B-5AC3-E140-A1A1-D9D28B0DDD23}"/>
              </a:ext>
            </a:extLst>
          </p:cNvPr>
          <p:cNvPicPr>
            <a:picLocks noChangeAspect="1"/>
          </p:cNvPicPr>
          <p:nvPr/>
        </p:nvPicPr>
        <p:blipFill>
          <a:blip r:embed="rId8"/>
          <a:stretch>
            <a:fillRect/>
          </a:stretch>
        </p:blipFill>
        <p:spPr>
          <a:xfrm>
            <a:off x="1968917" y="2375606"/>
            <a:ext cx="5327374" cy="3223383"/>
          </a:xfrm>
          <a:prstGeom prst="rect">
            <a:avLst/>
          </a:prstGeom>
        </p:spPr>
      </p:pic>
      <p:pic>
        <p:nvPicPr>
          <p:cNvPr id="2" name="Audio 1">
            <a:hlinkClick r:id="" action="ppaction://media"/>
            <a:extLst>
              <a:ext uri="{FF2B5EF4-FFF2-40B4-BE49-F238E27FC236}">
                <a16:creationId xmlns:a16="http://schemas.microsoft.com/office/drawing/2014/main" id="{A4634F6D-8C39-9D41-A2E2-4CC13F63885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512420998"/>
      </p:ext>
    </p:extLst>
  </p:cSld>
  <p:clrMapOvr>
    <a:masterClrMapping/>
  </p:clrMapOvr>
  <mc:AlternateContent xmlns:mc="http://schemas.openxmlformats.org/markup-compatibility/2006" xmlns:p14="http://schemas.microsoft.com/office/powerpoint/2010/main">
    <mc:Choice Requires="p14">
      <p:transition spd="slow" p14:dur="2000" advTm="34733"/>
    </mc:Choice>
    <mc:Fallback xmlns="">
      <p:transition spd="slow" advTm="34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732"/>
        <p:cNvGrpSpPr/>
        <p:nvPr/>
      </p:nvGrpSpPr>
      <p:grpSpPr>
        <a:xfrm>
          <a:off x="0" y="0"/>
          <a:ext cx="0" cy="0"/>
          <a:chOff x="0" y="0"/>
          <a:chExt cx="0" cy="0"/>
        </a:xfrm>
      </p:grpSpPr>
      <p:pic>
        <p:nvPicPr>
          <p:cNvPr id="733" name="Google Shape;733;p89"/>
          <p:cNvPicPr preferRelativeResize="0"/>
          <p:nvPr/>
        </p:nvPicPr>
        <p:blipFill rotWithShape="1">
          <a:blip r:embed="rId5">
            <a:alphaModFix/>
          </a:blip>
          <a:srcRect/>
          <a:stretch/>
        </p:blipFill>
        <p:spPr>
          <a:xfrm>
            <a:off x="7415607" y="-3049"/>
            <a:ext cx="1728393" cy="1059117"/>
          </a:xfrm>
          <a:prstGeom prst="rect">
            <a:avLst/>
          </a:prstGeom>
          <a:noFill/>
          <a:ln>
            <a:noFill/>
          </a:ln>
        </p:spPr>
      </p:pic>
      <p:pic>
        <p:nvPicPr>
          <p:cNvPr id="734" name="Google Shape;734;p89"/>
          <p:cNvPicPr preferRelativeResize="0"/>
          <p:nvPr/>
        </p:nvPicPr>
        <p:blipFill rotWithShape="1">
          <a:blip r:embed="rId6">
            <a:alphaModFix/>
          </a:blip>
          <a:srcRect/>
          <a:stretch/>
        </p:blipFill>
        <p:spPr>
          <a:xfrm>
            <a:off x="6940610" y="113780"/>
            <a:ext cx="2074129" cy="1074293"/>
          </a:xfrm>
          <a:prstGeom prst="rect">
            <a:avLst/>
          </a:prstGeom>
          <a:noFill/>
          <a:ln>
            <a:noFill/>
          </a:ln>
        </p:spPr>
      </p:pic>
      <p:sp>
        <p:nvSpPr>
          <p:cNvPr id="735" name="Google Shape;735;p89"/>
          <p:cNvSpPr txBox="1">
            <a:spLocks noGrp="1"/>
          </p:cNvSpPr>
          <p:nvPr>
            <p:ph type="title"/>
          </p:nvPr>
        </p:nvSpPr>
        <p:spPr>
          <a:xfrm>
            <a:off x="822959" y="1056068"/>
            <a:ext cx="7619291" cy="81922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Sporting Events</a:t>
            </a:r>
            <a:endParaRPr/>
          </a:p>
        </p:txBody>
      </p:sp>
      <p:sp>
        <p:nvSpPr>
          <p:cNvPr id="736" name="Google Shape;736;p89"/>
          <p:cNvSpPr txBox="1"/>
          <p:nvPr/>
        </p:nvSpPr>
        <p:spPr>
          <a:xfrm>
            <a:off x="2787475" y="4949700"/>
            <a:ext cx="3402300" cy="1328700"/>
          </a:xfrm>
          <a:prstGeom prst="rect">
            <a:avLst/>
          </a:prstGeom>
          <a:noFill/>
          <a:ln>
            <a:noFill/>
          </a:ln>
        </p:spPr>
        <p:txBody>
          <a:bodyPr spcFirstLastPara="1" wrap="square" lIns="91425" tIns="45700" rIns="91425" bIns="45700" anchor="t" anchorCtr="0">
            <a:noAutofit/>
          </a:bodyPr>
          <a:lstStyle/>
          <a:p>
            <a:pPr marL="457200" marR="0" lvl="0" indent="-457200" algn="l" rtl="0">
              <a:lnSpc>
                <a:spcPct val="100000"/>
              </a:lnSpc>
              <a:spcBef>
                <a:spcPts val="0"/>
              </a:spcBef>
              <a:spcAft>
                <a:spcPts val="0"/>
              </a:spcAft>
              <a:buClr>
                <a:srgbClr val="103154"/>
              </a:buClr>
              <a:buSzPts val="2800"/>
              <a:buFont typeface="Arial"/>
              <a:buChar char="•"/>
            </a:pPr>
            <a:r>
              <a:rPr lang="en-US" sz="2800" b="0" i="0" u="none" strike="noStrike" cap="none" dirty="0">
                <a:solidFill>
                  <a:srgbClr val="103154"/>
                </a:solidFill>
                <a:latin typeface="Calibri"/>
                <a:ea typeface="Calibri"/>
                <a:cs typeface="Calibri"/>
                <a:sym typeface="Calibri"/>
              </a:rPr>
              <a:t>Arenas</a:t>
            </a:r>
            <a:endParaRPr sz="1400" b="0" i="0" u="none" strike="noStrike" cap="none" dirty="0">
              <a:solidFill>
                <a:srgbClr val="000000"/>
              </a:solidFill>
              <a:latin typeface="Arial"/>
              <a:ea typeface="Arial"/>
              <a:cs typeface="Arial"/>
              <a:sym typeface="Arial"/>
            </a:endParaRPr>
          </a:p>
          <a:p>
            <a:pPr marL="457200" marR="0" lvl="0" indent="-457200" algn="l" rtl="0">
              <a:lnSpc>
                <a:spcPct val="100000"/>
              </a:lnSpc>
              <a:spcBef>
                <a:spcPts val="0"/>
              </a:spcBef>
              <a:spcAft>
                <a:spcPts val="0"/>
              </a:spcAft>
              <a:buClr>
                <a:srgbClr val="103154"/>
              </a:buClr>
              <a:buSzPts val="2800"/>
              <a:buFont typeface="Arial"/>
              <a:buChar char="•"/>
            </a:pPr>
            <a:r>
              <a:rPr lang="en-US" sz="2800" b="0" i="0" u="none" strike="noStrike" cap="none" dirty="0">
                <a:solidFill>
                  <a:srgbClr val="103154"/>
                </a:solidFill>
                <a:latin typeface="Calibri"/>
                <a:ea typeface="Calibri"/>
                <a:cs typeface="Calibri"/>
                <a:sym typeface="Calibri"/>
              </a:rPr>
              <a:t>Indoor Stadiums</a:t>
            </a:r>
            <a:endParaRPr sz="1400" b="0" i="0" u="none" strike="noStrike" cap="none" dirty="0">
              <a:solidFill>
                <a:srgbClr val="000000"/>
              </a:solidFill>
              <a:latin typeface="Arial"/>
              <a:ea typeface="Arial"/>
              <a:cs typeface="Arial"/>
              <a:sym typeface="Arial"/>
            </a:endParaRPr>
          </a:p>
          <a:p>
            <a:pPr marL="457200" marR="0" lvl="0" indent="-457200" algn="l" rtl="0">
              <a:lnSpc>
                <a:spcPct val="100000"/>
              </a:lnSpc>
              <a:spcBef>
                <a:spcPts val="0"/>
              </a:spcBef>
              <a:spcAft>
                <a:spcPts val="0"/>
              </a:spcAft>
              <a:buClr>
                <a:srgbClr val="103154"/>
              </a:buClr>
              <a:buSzPts val="2800"/>
              <a:buFont typeface="Arial"/>
              <a:buChar char="•"/>
            </a:pPr>
            <a:r>
              <a:rPr lang="en-US" sz="2800" b="0" i="0" u="none" strike="noStrike" cap="none" dirty="0">
                <a:solidFill>
                  <a:srgbClr val="103154"/>
                </a:solidFill>
                <a:latin typeface="Calibri"/>
                <a:ea typeface="Calibri"/>
                <a:cs typeface="Calibri"/>
                <a:sym typeface="Calibri"/>
              </a:rPr>
              <a:t>Outdoor Stadiums</a:t>
            </a:r>
            <a:endParaRPr sz="1400" b="0" i="0" u="none" strike="noStrike" cap="none" dirty="0">
              <a:solidFill>
                <a:srgbClr val="000000"/>
              </a:solidFill>
              <a:latin typeface="Arial"/>
              <a:ea typeface="Arial"/>
              <a:cs typeface="Arial"/>
              <a:sym typeface="Arial"/>
            </a:endParaRPr>
          </a:p>
        </p:txBody>
      </p:sp>
      <p:pic>
        <p:nvPicPr>
          <p:cNvPr id="3" name="Picture 2">
            <a:extLst>
              <a:ext uri="{FF2B5EF4-FFF2-40B4-BE49-F238E27FC236}">
                <a16:creationId xmlns:a16="http://schemas.microsoft.com/office/drawing/2014/main" id="{0A278DD2-8D89-CD4F-8253-7E63E42B4E2C}"/>
              </a:ext>
            </a:extLst>
          </p:cNvPr>
          <p:cNvPicPr>
            <a:picLocks noChangeAspect="1"/>
          </p:cNvPicPr>
          <p:nvPr/>
        </p:nvPicPr>
        <p:blipFill>
          <a:blip r:embed="rId7"/>
          <a:stretch>
            <a:fillRect/>
          </a:stretch>
        </p:blipFill>
        <p:spPr>
          <a:xfrm>
            <a:off x="2182123" y="2130361"/>
            <a:ext cx="4900961" cy="2819339"/>
          </a:xfrm>
          <a:prstGeom prst="rect">
            <a:avLst/>
          </a:prstGeom>
        </p:spPr>
      </p:pic>
      <p:pic>
        <p:nvPicPr>
          <p:cNvPr id="2" name="Audio 1">
            <a:hlinkClick r:id="" action="ppaction://media"/>
            <a:extLst>
              <a:ext uri="{FF2B5EF4-FFF2-40B4-BE49-F238E27FC236}">
                <a16:creationId xmlns:a16="http://schemas.microsoft.com/office/drawing/2014/main" id="{203389E4-FBDE-3148-9EB1-FDB13238185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23554869"/>
      </p:ext>
    </p:extLst>
  </p:cSld>
  <p:clrMapOvr>
    <a:masterClrMapping/>
  </p:clrMapOvr>
  <mc:AlternateContent xmlns:mc="http://schemas.openxmlformats.org/markup-compatibility/2006" xmlns:p14="http://schemas.microsoft.com/office/powerpoint/2010/main">
    <mc:Choice Requires="p14">
      <p:transition spd="slow" p14:dur="2000" advTm="27870"/>
    </mc:Choice>
    <mc:Fallback xmlns="">
      <p:transition spd="slow" advTm="27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741"/>
        <p:cNvGrpSpPr/>
        <p:nvPr/>
      </p:nvGrpSpPr>
      <p:grpSpPr>
        <a:xfrm>
          <a:off x="0" y="0"/>
          <a:ext cx="0" cy="0"/>
          <a:chOff x="0" y="0"/>
          <a:chExt cx="0" cy="0"/>
        </a:xfrm>
      </p:grpSpPr>
      <p:sp>
        <p:nvSpPr>
          <p:cNvPr id="742" name="Google Shape;742;p90"/>
          <p:cNvSpPr txBox="1">
            <a:spLocks noGrp="1"/>
          </p:cNvSpPr>
          <p:nvPr>
            <p:ph type="body" idx="1"/>
          </p:nvPr>
        </p:nvSpPr>
        <p:spPr>
          <a:xfrm>
            <a:off x="822959" y="2216257"/>
            <a:ext cx="4027337" cy="3965881"/>
          </a:xfrm>
          <a:prstGeom prst="rect">
            <a:avLst/>
          </a:prstGeom>
          <a:noFill/>
          <a:ln>
            <a:noFill/>
          </a:ln>
        </p:spPr>
        <p:txBody>
          <a:bodyPr spcFirstLastPara="1" wrap="square" lIns="0" tIns="45700" rIns="0" bIns="45700" anchor="t" anchorCtr="0">
            <a:noAutofit/>
          </a:bodyPr>
          <a:lstStyle/>
          <a:p>
            <a:pPr marL="91440" lvl="0" indent="0" algn="l" rtl="0">
              <a:lnSpc>
                <a:spcPct val="90000"/>
              </a:lnSpc>
              <a:spcBef>
                <a:spcPts val="0"/>
              </a:spcBef>
              <a:spcAft>
                <a:spcPts val="0"/>
              </a:spcAft>
              <a:buSzPts val="2000"/>
              <a:buNone/>
            </a:pPr>
            <a:endParaRPr/>
          </a:p>
          <a:p>
            <a:pPr marL="91440" lvl="0" indent="0" algn="l" rtl="0">
              <a:lnSpc>
                <a:spcPct val="90000"/>
              </a:lnSpc>
              <a:spcBef>
                <a:spcPts val="1400"/>
              </a:spcBef>
              <a:spcAft>
                <a:spcPts val="0"/>
              </a:spcAft>
              <a:buSzPts val="1500"/>
              <a:buNone/>
            </a:pPr>
            <a:endParaRPr sz="1500"/>
          </a:p>
          <a:p>
            <a:pPr marL="91440" lvl="0" indent="0" algn="l" rtl="0">
              <a:lnSpc>
                <a:spcPct val="90000"/>
              </a:lnSpc>
              <a:spcBef>
                <a:spcPts val="1400"/>
              </a:spcBef>
              <a:spcAft>
                <a:spcPts val="0"/>
              </a:spcAft>
              <a:buSzPts val="1500"/>
              <a:buNone/>
            </a:pPr>
            <a:endParaRPr sz="1500"/>
          </a:p>
          <a:p>
            <a:pPr marL="91440" lvl="0" indent="0" algn="l" rtl="0">
              <a:lnSpc>
                <a:spcPct val="90000"/>
              </a:lnSpc>
              <a:spcBef>
                <a:spcPts val="1400"/>
              </a:spcBef>
              <a:spcAft>
                <a:spcPts val="0"/>
              </a:spcAft>
              <a:buSzPts val="1500"/>
              <a:buNone/>
            </a:pPr>
            <a:endParaRPr sz="1500"/>
          </a:p>
          <a:p>
            <a:pPr marL="0" lvl="0" indent="0" algn="l" rtl="0">
              <a:lnSpc>
                <a:spcPct val="90000"/>
              </a:lnSpc>
              <a:spcBef>
                <a:spcPts val="1400"/>
              </a:spcBef>
              <a:spcAft>
                <a:spcPts val="0"/>
              </a:spcAft>
              <a:buSzPts val="1500"/>
              <a:buNone/>
            </a:pPr>
            <a:endParaRPr sz="1500"/>
          </a:p>
        </p:txBody>
      </p:sp>
      <p:pic>
        <p:nvPicPr>
          <p:cNvPr id="743" name="Google Shape;743;p90"/>
          <p:cNvPicPr preferRelativeResize="0"/>
          <p:nvPr/>
        </p:nvPicPr>
        <p:blipFill rotWithShape="1">
          <a:blip r:embed="rId8">
            <a:alphaModFix/>
          </a:blip>
          <a:srcRect/>
          <a:stretch/>
        </p:blipFill>
        <p:spPr>
          <a:xfrm>
            <a:off x="7415607" y="-3049"/>
            <a:ext cx="1728393" cy="1059117"/>
          </a:xfrm>
          <a:prstGeom prst="rect">
            <a:avLst/>
          </a:prstGeom>
          <a:noFill/>
          <a:ln>
            <a:noFill/>
          </a:ln>
        </p:spPr>
      </p:pic>
      <p:pic>
        <p:nvPicPr>
          <p:cNvPr id="744" name="Google Shape;744;p90"/>
          <p:cNvPicPr preferRelativeResize="0"/>
          <p:nvPr/>
        </p:nvPicPr>
        <p:blipFill rotWithShape="1">
          <a:blip r:embed="rId9">
            <a:alphaModFix/>
          </a:blip>
          <a:srcRect/>
          <a:stretch/>
        </p:blipFill>
        <p:spPr>
          <a:xfrm>
            <a:off x="6940610" y="113780"/>
            <a:ext cx="2074129" cy="1074293"/>
          </a:xfrm>
          <a:prstGeom prst="rect">
            <a:avLst/>
          </a:prstGeom>
          <a:noFill/>
          <a:ln>
            <a:noFill/>
          </a:ln>
        </p:spPr>
      </p:pic>
      <p:sp>
        <p:nvSpPr>
          <p:cNvPr id="745" name="Google Shape;745;p90"/>
          <p:cNvSpPr txBox="1">
            <a:spLocks noGrp="1"/>
          </p:cNvSpPr>
          <p:nvPr>
            <p:ph type="title"/>
          </p:nvPr>
        </p:nvSpPr>
        <p:spPr>
          <a:xfrm>
            <a:off x="822959" y="1056068"/>
            <a:ext cx="7619291" cy="81922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Sporting Events</a:t>
            </a:r>
            <a:endParaRPr/>
          </a:p>
        </p:txBody>
      </p:sp>
      <p:sp>
        <p:nvSpPr>
          <p:cNvPr id="747" name="Google Shape;747;p90"/>
          <p:cNvSpPr txBox="1"/>
          <p:nvPr/>
        </p:nvSpPr>
        <p:spPr>
          <a:xfrm>
            <a:off x="5915275" y="6398850"/>
            <a:ext cx="3099600" cy="9924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FFFFFF"/>
                </a:solidFill>
                <a:latin typeface="Calibri"/>
                <a:ea typeface="Calibri"/>
                <a:cs typeface="Calibri"/>
                <a:sym typeface="Calibri"/>
              </a:rPr>
              <a:t>        Source: www.listencarefully.org</a:t>
            </a:r>
            <a:endParaRPr sz="1400" b="0" i="0" u="none" strike="noStrike" cap="none">
              <a:solidFill>
                <a:srgbClr val="FFFFFF"/>
              </a:solidFill>
              <a:latin typeface="Calibri"/>
              <a:ea typeface="Calibri"/>
              <a:cs typeface="Calibri"/>
              <a:sym typeface="Calibri"/>
            </a:endParaRPr>
          </a:p>
        </p:txBody>
      </p:sp>
      <p:pic>
        <p:nvPicPr>
          <p:cNvPr id="4" name="10 seconds at a game">
            <a:hlinkClick r:id="" action="ppaction://media"/>
            <a:extLst>
              <a:ext uri="{FF2B5EF4-FFF2-40B4-BE49-F238E27FC236}">
                <a16:creationId xmlns:a16="http://schemas.microsoft.com/office/drawing/2014/main" id="{BE658898-2847-44FE-BB7D-32693FF76C6D}"/>
              </a:ext>
            </a:extLst>
          </p:cNvPr>
          <p:cNvPicPr>
            <a:picLocks noChangeAspect="1"/>
          </p:cNvPicPr>
          <p:nvPr>
            <a:videoFile r:link="rId3"/>
            <p:extLst>
              <p:ext uri="{DAA4B4D4-6D71-4841-9C94-3DE7FCFB9230}">
                <p14:media xmlns:p14="http://schemas.microsoft.com/office/powerpoint/2010/main" r:embed="rId2"/>
              </p:ext>
            </p:extLst>
          </p:nvPr>
        </p:nvPicPr>
        <p:blipFill>
          <a:blip r:embed="rId10"/>
          <a:stretch>
            <a:fillRect/>
          </a:stretch>
        </p:blipFill>
        <p:spPr>
          <a:xfrm>
            <a:off x="1003579" y="2005160"/>
            <a:ext cx="7258050" cy="4082653"/>
          </a:xfrm>
          <a:prstGeom prst="rect">
            <a:avLst/>
          </a:prstGeom>
        </p:spPr>
      </p:pic>
      <p:pic>
        <p:nvPicPr>
          <p:cNvPr id="3" name="Audio 2">
            <a:hlinkClick r:id="" action="ppaction://media"/>
            <a:extLst>
              <a:ext uri="{FF2B5EF4-FFF2-40B4-BE49-F238E27FC236}">
                <a16:creationId xmlns:a16="http://schemas.microsoft.com/office/drawing/2014/main" id="{EF3696ED-10F0-BC43-9EBE-24D566523DBC}"/>
              </a:ext>
            </a:extLst>
          </p:cNvPr>
          <p:cNvPicPr>
            <a:picLocks noChangeAspect="1"/>
          </p:cNvPicPr>
          <p:nvPr>
            <a:audioFile r:link="rId5"/>
            <p:extLst>
              <p:ext uri="{DAA4B4D4-6D71-4841-9C94-3DE7FCFB9230}">
                <p14:media xmlns:p14="http://schemas.microsoft.com/office/powerpoint/2010/main" r:embed="rId4"/>
              </p:ext>
            </p:extLst>
          </p:nvPr>
        </p:nvPicPr>
        <p:blipFill>
          <a:blip r:embed="rId11"/>
          <a:stretch>
            <a:fillRect/>
          </a:stretch>
        </p:blipFill>
        <p:spPr>
          <a:xfrm>
            <a:off x="8178800" y="5892800"/>
            <a:ext cx="812800" cy="812800"/>
          </a:xfrm>
          <a:prstGeom prst="rect">
            <a:avLst/>
          </a:prstGeom>
        </p:spPr>
      </p:pic>
    </p:spTree>
    <p:custDataLst>
      <p:tags r:id="rId1"/>
    </p:custDataLst>
    <p:extLst>
      <p:ext uri="{BB962C8B-B14F-4D97-AF65-F5344CB8AC3E}">
        <p14:creationId xmlns:p14="http://schemas.microsoft.com/office/powerpoint/2010/main" val="3623240226"/>
      </p:ext>
    </p:extLst>
  </p:cSld>
  <p:clrMapOvr>
    <a:masterClrMapping/>
  </p:clrMapOvr>
  <mc:AlternateContent xmlns:mc="http://schemas.openxmlformats.org/markup-compatibility/2006" xmlns:p14="http://schemas.microsoft.com/office/powerpoint/2010/main">
    <mc:Choice Requires="p14">
      <p:transition spd="slow" p14:dur="2000" advTm="37725"/>
    </mc:Choice>
    <mc:Fallback xmlns="">
      <p:transition spd="slow" advTm="37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27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6829">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100000" showWhenStopped="0">
                <p:cTn id="17"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7132" objId="4"/>
        <p14:stopEvt time="37725" objId="4"/>
      </p14:showEvtLst>
    </p:ext>
  </p:extLs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1053885"/>
            <a:ext cx="7543800" cy="791850"/>
          </a:xfrm>
        </p:spPr>
        <p:txBody>
          <a:bodyPr>
            <a:normAutofit/>
          </a:bodyPr>
          <a:lstStyle/>
          <a:p>
            <a:r>
              <a:rPr lang="en-US" sz="4400" dirty="0"/>
              <a:t>How Do You Protect Yourself?</a:t>
            </a:r>
          </a:p>
        </p:txBody>
      </p:sp>
      <p:pic>
        <p:nvPicPr>
          <p:cNvPr id="7" name="Picture 6">
            <a:extLst>
              <a:ext uri="{FF2B5EF4-FFF2-40B4-BE49-F238E27FC236}">
                <a16:creationId xmlns:a16="http://schemas.microsoft.com/office/drawing/2014/main" id="{5C478312-4BBA-4748-BF51-544DD83FC6D2}"/>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5" name="Picture 4" descr="A child riding a bicycle&#10;&#10;Description automatically generated with low confidence">
            <a:extLst>
              <a:ext uri="{FF2B5EF4-FFF2-40B4-BE49-F238E27FC236}">
                <a16:creationId xmlns:a16="http://schemas.microsoft.com/office/drawing/2014/main" id="{FFE0064D-EACE-1540-A6D9-FDE91DC1DBF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9969" y="2389636"/>
            <a:ext cx="2666155" cy="2666155"/>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C6EB1709-3E59-B34B-978D-9AE645E0026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69990" y="3065663"/>
            <a:ext cx="1404020" cy="2128675"/>
          </a:xfrm>
          <a:prstGeom prst="rect">
            <a:avLst/>
          </a:prstGeom>
        </p:spPr>
      </p:pic>
      <p:sp>
        <p:nvSpPr>
          <p:cNvPr id="14" name="TextBox 13">
            <a:extLst>
              <a:ext uri="{FF2B5EF4-FFF2-40B4-BE49-F238E27FC236}">
                <a16:creationId xmlns:a16="http://schemas.microsoft.com/office/drawing/2014/main" id="{EED2C8C3-16C8-924C-9081-59B3BA442AEE}"/>
              </a:ext>
            </a:extLst>
          </p:cNvPr>
          <p:cNvSpPr txBox="1"/>
          <p:nvPr/>
        </p:nvSpPr>
        <p:spPr>
          <a:xfrm>
            <a:off x="1369733" y="5336721"/>
            <a:ext cx="1146628" cy="369332"/>
          </a:xfrm>
          <a:prstGeom prst="rect">
            <a:avLst/>
          </a:prstGeom>
          <a:noFill/>
        </p:spPr>
        <p:txBody>
          <a:bodyPr wrap="square" rtlCol="0">
            <a:spAutoFit/>
          </a:bodyPr>
          <a:lstStyle/>
          <a:p>
            <a:r>
              <a:rPr lang="en-US" b="1" dirty="0"/>
              <a:t>HELMETS</a:t>
            </a:r>
          </a:p>
        </p:txBody>
      </p:sp>
      <p:sp>
        <p:nvSpPr>
          <p:cNvPr id="15" name="TextBox 14">
            <a:extLst>
              <a:ext uri="{FF2B5EF4-FFF2-40B4-BE49-F238E27FC236}">
                <a16:creationId xmlns:a16="http://schemas.microsoft.com/office/drawing/2014/main" id="{603AFA87-1581-9C47-AC3D-22F36E853387}"/>
              </a:ext>
            </a:extLst>
          </p:cNvPr>
          <p:cNvSpPr txBox="1"/>
          <p:nvPr/>
        </p:nvSpPr>
        <p:spPr>
          <a:xfrm flipH="1">
            <a:off x="6556525" y="5336721"/>
            <a:ext cx="1875295" cy="369332"/>
          </a:xfrm>
          <a:prstGeom prst="rect">
            <a:avLst/>
          </a:prstGeom>
          <a:noFill/>
        </p:spPr>
        <p:txBody>
          <a:bodyPr wrap="square" rtlCol="0">
            <a:spAutoFit/>
          </a:bodyPr>
          <a:lstStyle/>
          <a:p>
            <a:r>
              <a:rPr lang="en-US" b="1" dirty="0"/>
              <a:t>SEATBELTS</a:t>
            </a:r>
          </a:p>
        </p:txBody>
      </p:sp>
      <p:pic>
        <p:nvPicPr>
          <p:cNvPr id="4" name="Audio 3">
            <a:hlinkClick r:id="" action="ppaction://media"/>
            <a:extLst>
              <a:ext uri="{FF2B5EF4-FFF2-40B4-BE49-F238E27FC236}">
                <a16:creationId xmlns:a16="http://schemas.microsoft.com/office/drawing/2014/main" id="{13BD6416-497E-4069-9A86-3D95D701113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04238" y="6218238"/>
            <a:ext cx="487362" cy="487362"/>
          </a:xfrm>
          <a:prstGeom prst="rect">
            <a:avLst/>
          </a:prstGeom>
        </p:spPr>
      </p:pic>
      <p:pic>
        <p:nvPicPr>
          <p:cNvPr id="10" name="Picture 9" descr="A picture containing text, toy, doll, clipart&#10;&#10;Description automatically generated">
            <a:extLst>
              <a:ext uri="{FF2B5EF4-FFF2-40B4-BE49-F238E27FC236}">
                <a16:creationId xmlns:a16="http://schemas.microsoft.com/office/drawing/2014/main" id="{29C160CA-52B8-8D41-8FFE-B55B3C31CB1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867878" y="2680729"/>
            <a:ext cx="2498882" cy="2375064"/>
          </a:xfrm>
          <a:prstGeom prst="rect">
            <a:avLst/>
          </a:prstGeom>
        </p:spPr>
      </p:pic>
    </p:spTree>
    <p:extLst>
      <p:ext uri="{BB962C8B-B14F-4D97-AF65-F5344CB8AC3E}">
        <p14:creationId xmlns:p14="http://schemas.microsoft.com/office/powerpoint/2010/main" val="3678201896"/>
      </p:ext>
    </p:extLst>
  </p:cSld>
  <p:clrMapOvr>
    <a:masterClrMapping/>
  </p:clrMapOvr>
  <p:transition spd="slow" advTm="1390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Protect Your Hearing!</a:t>
            </a:r>
          </a:p>
        </p:txBody>
      </p:sp>
      <p:pic>
        <p:nvPicPr>
          <p:cNvPr id="8" name="Picture 7">
            <a:extLst>
              <a:ext uri="{FF2B5EF4-FFF2-40B4-BE49-F238E27FC236}">
                <a16:creationId xmlns:a16="http://schemas.microsoft.com/office/drawing/2014/main" id="{8CE8C12F-3E6B-2742-9CE6-0AB51EA5A8A9}"/>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9" name="image50.png">
            <a:extLst>
              <a:ext uri="{FF2B5EF4-FFF2-40B4-BE49-F238E27FC236}">
                <a16:creationId xmlns:a16="http://schemas.microsoft.com/office/drawing/2014/main" id="{2C128A12-E8BC-D54E-8674-AD59418232C6}"/>
              </a:ext>
            </a:extLst>
          </p:cNvPr>
          <p:cNvPicPr>
            <a:picLocks noChangeAspect="1"/>
          </p:cNvPicPr>
          <p:nvPr/>
        </p:nvPicPr>
        <p:blipFill>
          <a:blip r:embed="rId6"/>
          <a:stretch>
            <a:fillRect/>
          </a:stretch>
        </p:blipFill>
        <p:spPr>
          <a:xfrm>
            <a:off x="154353" y="2295431"/>
            <a:ext cx="3053727" cy="3048925"/>
          </a:xfrm>
          <a:prstGeom prst="rect">
            <a:avLst/>
          </a:prstGeom>
          <a:ln w="12700">
            <a:miter lim="400000"/>
          </a:ln>
        </p:spPr>
      </p:pic>
      <p:pic>
        <p:nvPicPr>
          <p:cNvPr id="10" name="image55.png">
            <a:extLst>
              <a:ext uri="{FF2B5EF4-FFF2-40B4-BE49-F238E27FC236}">
                <a16:creationId xmlns:a16="http://schemas.microsoft.com/office/drawing/2014/main" id="{3B5DA879-0DEB-8B4B-966C-4D559845BB7B}"/>
              </a:ext>
            </a:extLst>
          </p:cNvPr>
          <p:cNvPicPr>
            <a:picLocks noChangeAspect="1"/>
          </p:cNvPicPr>
          <p:nvPr/>
        </p:nvPicPr>
        <p:blipFill>
          <a:blip r:embed="rId7"/>
          <a:stretch>
            <a:fillRect/>
          </a:stretch>
        </p:blipFill>
        <p:spPr>
          <a:xfrm>
            <a:off x="6047243" y="2282729"/>
            <a:ext cx="3055679" cy="3048926"/>
          </a:xfrm>
          <a:prstGeom prst="rect">
            <a:avLst/>
          </a:prstGeom>
          <a:ln w="12700">
            <a:miter lim="400000"/>
          </a:ln>
        </p:spPr>
      </p:pic>
      <p:pic>
        <p:nvPicPr>
          <p:cNvPr id="11" name="Picture 10">
            <a:extLst>
              <a:ext uri="{FF2B5EF4-FFF2-40B4-BE49-F238E27FC236}">
                <a16:creationId xmlns:a16="http://schemas.microsoft.com/office/drawing/2014/main" id="{51D55B47-B024-354F-9D0B-A189DF20831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190621" y="2308133"/>
            <a:ext cx="2876033" cy="3023522"/>
          </a:xfrm>
          <a:prstGeom prst="rect">
            <a:avLst/>
          </a:prstGeom>
        </p:spPr>
      </p:pic>
      <p:pic>
        <p:nvPicPr>
          <p:cNvPr id="3" name="Audio 2">
            <a:hlinkClick r:id="" action="ppaction://media"/>
            <a:extLst>
              <a:ext uri="{FF2B5EF4-FFF2-40B4-BE49-F238E27FC236}">
                <a16:creationId xmlns:a16="http://schemas.microsoft.com/office/drawing/2014/main" id="{AAAB4C15-F7A3-4873-BBA0-4A8861AE1F3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1131159264"/>
      </p:ext>
    </p:extLst>
  </p:cSld>
  <p:clrMapOvr>
    <a:masterClrMapping/>
  </p:clrMapOvr>
  <p:transition spd="slow" advTm="1262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3" name="image50.png"/>
          <p:cNvPicPr>
            <a:picLocks noChangeAspect="1"/>
          </p:cNvPicPr>
          <p:nvPr/>
        </p:nvPicPr>
        <p:blipFill>
          <a:blip r:embed="rId5"/>
          <a:stretch>
            <a:fillRect/>
          </a:stretch>
        </p:blipFill>
        <p:spPr>
          <a:xfrm>
            <a:off x="525462" y="2126619"/>
            <a:ext cx="4038602" cy="4032252"/>
          </a:xfrm>
          <a:prstGeom prst="rect">
            <a:avLst/>
          </a:prstGeom>
          <a:ln w="12700">
            <a:miter lim="400000"/>
          </a:ln>
        </p:spPr>
      </p:pic>
      <p:pic>
        <p:nvPicPr>
          <p:cNvPr id="265" name="image52.png"/>
          <p:cNvPicPr>
            <a:picLocks noChangeAspect="1"/>
          </p:cNvPicPr>
          <p:nvPr/>
        </p:nvPicPr>
        <p:blipFill>
          <a:blip r:embed="rId6"/>
          <a:stretch>
            <a:fillRect/>
          </a:stretch>
        </p:blipFill>
        <p:spPr>
          <a:xfrm>
            <a:off x="6986586" y="3189288"/>
            <a:ext cx="1114427" cy="1849439"/>
          </a:xfrm>
          <a:prstGeom prst="rect">
            <a:avLst/>
          </a:prstGeom>
          <a:ln w="12700">
            <a:miter lim="400000"/>
          </a:ln>
        </p:spPr>
      </p:pic>
      <p:pic>
        <p:nvPicPr>
          <p:cNvPr id="266" name="image53.png"/>
          <p:cNvPicPr>
            <a:picLocks noChangeAspect="1"/>
          </p:cNvPicPr>
          <p:nvPr/>
        </p:nvPicPr>
        <p:blipFill>
          <a:blip r:embed="rId7"/>
          <a:stretch>
            <a:fillRect/>
          </a:stretch>
        </p:blipFill>
        <p:spPr>
          <a:xfrm>
            <a:off x="4967287" y="2886075"/>
            <a:ext cx="1770064" cy="2416176"/>
          </a:xfrm>
          <a:prstGeom prst="rect">
            <a:avLst/>
          </a:prstGeom>
          <a:ln w="12700">
            <a:miter lim="400000"/>
          </a:ln>
        </p:spPr>
      </p:pic>
      <p:sp>
        <p:nvSpPr>
          <p:cNvPr id="2" name="Title 1"/>
          <p:cNvSpPr>
            <a:spLocks noGrp="1"/>
          </p:cNvSpPr>
          <p:nvPr>
            <p:ph type="title"/>
          </p:nvPr>
        </p:nvSpPr>
        <p:spPr/>
        <p:txBody>
          <a:bodyPr/>
          <a:lstStyle/>
          <a:p>
            <a:r>
              <a:rPr lang="en-US" dirty="0"/>
              <a:t>Walk Away!</a:t>
            </a:r>
          </a:p>
        </p:txBody>
      </p:sp>
      <p:pic>
        <p:nvPicPr>
          <p:cNvPr id="8" name="Picture 7">
            <a:extLst>
              <a:ext uri="{FF2B5EF4-FFF2-40B4-BE49-F238E27FC236}">
                <a16:creationId xmlns:a16="http://schemas.microsoft.com/office/drawing/2014/main" id="{80425B64-B707-2A4B-A219-620933AEBF0D}"/>
              </a:ext>
            </a:extLst>
          </p:cNvPr>
          <p:cNvPicPr>
            <a:picLocks noChangeAspect="1"/>
          </p:cNvPicPr>
          <p:nvPr/>
        </p:nvPicPr>
        <p:blipFill>
          <a:blip r:embed="rId8"/>
          <a:stretch>
            <a:fillRect/>
          </a:stretch>
        </p:blipFill>
        <p:spPr>
          <a:xfrm>
            <a:off x="6940610" y="113780"/>
            <a:ext cx="2074129" cy="1074293"/>
          </a:xfrm>
          <a:prstGeom prst="rect">
            <a:avLst/>
          </a:prstGeom>
        </p:spPr>
      </p:pic>
      <p:pic>
        <p:nvPicPr>
          <p:cNvPr id="3" name="Audio 2">
            <a:hlinkClick r:id="" action="ppaction://media"/>
            <a:extLst>
              <a:ext uri="{FF2B5EF4-FFF2-40B4-BE49-F238E27FC236}">
                <a16:creationId xmlns:a16="http://schemas.microsoft.com/office/drawing/2014/main" id="{FE24DB1E-24F6-4E57-AB2D-46DD02929D4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504238" y="6218238"/>
            <a:ext cx="487362" cy="487362"/>
          </a:xfrm>
          <a:prstGeom prst="rect">
            <a:avLst/>
          </a:prstGeom>
        </p:spPr>
      </p:pic>
    </p:spTree>
  </p:cSld>
  <p:clrMapOvr>
    <a:masterClrMapping/>
  </p:clrMapOvr>
  <p:transition spd="slow" advTm="2596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3" name="image50.png"/>
          <p:cNvPicPr>
            <a:picLocks noChangeAspect="1"/>
          </p:cNvPicPr>
          <p:nvPr/>
        </p:nvPicPr>
        <p:blipFill>
          <a:blip r:embed="rId5"/>
          <a:stretch>
            <a:fillRect/>
          </a:stretch>
        </p:blipFill>
        <p:spPr>
          <a:xfrm>
            <a:off x="3960339" y="1755816"/>
            <a:ext cx="4038602" cy="4032252"/>
          </a:xfrm>
          <a:prstGeom prst="rect">
            <a:avLst/>
          </a:prstGeom>
          <a:ln w="12700">
            <a:miter lim="400000"/>
          </a:ln>
        </p:spPr>
      </p:pic>
      <p:sp>
        <p:nvSpPr>
          <p:cNvPr id="2" name="Title 1"/>
          <p:cNvSpPr>
            <a:spLocks noGrp="1"/>
          </p:cNvSpPr>
          <p:nvPr>
            <p:ph type="title"/>
          </p:nvPr>
        </p:nvSpPr>
        <p:spPr/>
        <p:txBody>
          <a:bodyPr/>
          <a:lstStyle/>
          <a:p>
            <a:r>
              <a:rPr lang="en-US" dirty="0"/>
              <a:t>Walk Away!</a:t>
            </a:r>
          </a:p>
        </p:txBody>
      </p:sp>
      <p:pic>
        <p:nvPicPr>
          <p:cNvPr id="8" name="Picture 7">
            <a:extLst>
              <a:ext uri="{FF2B5EF4-FFF2-40B4-BE49-F238E27FC236}">
                <a16:creationId xmlns:a16="http://schemas.microsoft.com/office/drawing/2014/main" id="{80425B64-B707-2A4B-A219-620933AEBF0D}"/>
              </a:ext>
            </a:extLst>
          </p:cNvPr>
          <p:cNvPicPr>
            <a:picLocks noChangeAspect="1"/>
          </p:cNvPicPr>
          <p:nvPr/>
        </p:nvPicPr>
        <p:blipFill>
          <a:blip r:embed="rId6"/>
          <a:stretch>
            <a:fillRect/>
          </a:stretch>
        </p:blipFill>
        <p:spPr>
          <a:xfrm>
            <a:off x="6940610" y="113780"/>
            <a:ext cx="2074129" cy="1074293"/>
          </a:xfrm>
          <a:prstGeom prst="rect">
            <a:avLst/>
          </a:prstGeom>
        </p:spPr>
      </p:pic>
      <p:pic>
        <p:nvPicPr>
          <p:cNvPr id="4" name="Picture 3">
            <a:extLst>
              <a:ext uri="{FF2B5EF4-FFF2-40B4-BE49-F238E27FC236}">
                <a16:creationId xmlns:a16="http://schemas.microsoft.com/office/drawing/2014/main" id="{E8B2C6E7-77A8-1A40-845D-1A155C78CA73}"/>
              </a:ext>
            </a:extLst>
          </p:cNvPr>
          <p:cNvPicPr>
            <a:picLocks noChangeAspect="1"/>
          </p:cNvPicPr>
          <p:nvPr/>
        </p:nvPicPr>
        <p:blipFill>
          <a:blip r:embed="rId7"/>
          <a:stretch>
            <a:fillRect/>
          </a:stretch>
        </p:blipFill>
        <p:spPr>
          <a:xfrm>
            <a:off x="909042" y="2559559"/>
            <a:ext cx="2891062" cy="2434816"/>
          </a:xfrm>
          <a:prstGeom prst="rect">
            <a:avLst/>
          </a:prstGeom>
        </p:spPr>
      </p:pic>
      <p:pic>
        <p:nvPicPr>
          <p:cNvPr id="5" name="Audio 4">
            <a:hlinkClick r:id="" action="ppaction://media"/>
            <a:extLst>
              <a:ext uri="{FF2B5EF4-FFF2-40B4-BE49-F238E27FC236}">
                <a16:creationId xmlns:a16="http://schemas.microsoft.com/office/drawing/2014/main" id="{F9BE6BA7-0F18-42CA-AEC7-0415A00D073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3064144400"/>
      </p:ext>
    </p:extLst>
  </p:cSld>
  <p:clrMapOvr>
    <a:masterClrMapping/>
  </p:clrMapOvr>
  <p:transition spd="slow" advTm="1327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Turn it Down! </a:t>
            </a:r>
          </a:p>
        </p:txBody>
      </p:sp>
      <p:sp>
        <p:nvSpPr>
          <p:cNvPr id="3" name="Content Placeholder 2"/>
          <p:cNvSpPr>
            <a:spLocks noGrp="1"/>
          </p:cNvSpPr>
          <p:nvPr>
            <p:ph idx="1"/>
          </p:nvPr>
        </p:nvSpPr>
        <p:spPr>
          <a:xfrm>
            <a:off x="822960" y="1845734"/>
            <a:ext cx="5814908" cy="4023360"/>
          </a:xfrm>
        </p:spPr>
        <p:txBody>
          <a:bodyPr>
            <a:normAutofit/>
          </a:bodyPr>
          <a:lstStyle/>
          <a:p>
            <a:r>
              <a:rPr lang="en-US" sz="2400" dirty="0"/>
              <a:t>Make sure you can hear someone standing at arm’s length speaking in a normal voice.</a:t>
            </a:r>
          </a:p>
          <a:p>
            <a:r>
              <a:rPr lang="en-US" sz="2400" dirty="0"/>
              <a:t> </a:t>
            </a:r>
          </a:p>
          <a:p>
            <a:endParaRPr lang="en-US" sz="2400"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8657" y="2612282"/>
            <a:ext cx="5990269" cy="3510221"/>
          </a:xfrm>
          <a:prstGeom prst="rect">
            <a:avLst/>
          </a:prstGeom>
        </p:spPr>
      </p:pic>
      <p:pic>
        <p:nvPicPr>
          <p:cNvPr id="7" name="Picture 6">
            <a:extLst>
              <a:ext uri="{FF2B5EF4-FFF2-40B4-BE49-F238E27FC236}">
                <a16:creationId xmlns:a16="http://schemas.microsoft.com/office/drawing/2014/main" id="{9B306A0E-8FC6-5641-AFAF-319208E2ABFF}"/>
              </a:ext>
            </a:extLst>
          </p:cNvPr>
          <p:cNvPicPr>
            <a:picLocks noChangeAspect="1"/>
          </p:cNvPicPr>
          <p:nvPr/>
        </p:nvPicPr>
        <p:blipFill>
          <a:blip r:embed="rId6"/>
          <a:stretch>
            <a:fillRect/>
          </a:stretch>
        </p:blipFill>
        <p:spPr>
          <a:xfrm>
            <a:off x="6940610" y="113780"/>
            <a:ext cx="2074129" cy="1074293"/>
          </a:xfrm>
          <a:prstGeom prst="rect">
            <a:avLst/>
          </a:prstGeom>
        </p:spPr>
      </p:pic>
      <p:pic>
        <p:nvPicPr>
          <p:cNvPr id="14" name="Picture 13" descr="A picture containing text&#10;&#10;Description automatically generated">
            <a:extLst>
              <a:ext uri="{FF2B5EF4-FFF2-40B4-BE49-F238E27FC236}">
                <a16:creationId xmlns:a16="http://schemas.microsoft.com/office/drawing/2014/main" id="{63678876-FC5D-2D41-9A9D-3287C5E1F51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778294" y="3577894"/>
            <a:ext cx="1542746" cy="1542746"/>
          </a:xfrm>
          <a:prstGeom prst="rect">
            <a:avLst/>
          </a:prstGeom>
        </p:spPr>
      </p:pic>
      <p:pic>
        <p:nvPicPr>
          <p:cNvPr id="8" name="Audio 7">
            <a:hlinkClick r:id="" action="ppaction://media"/>
            <a:extLst>
              <a:ext uri="{FF2B5EF4-FFF2-40B4-BE49-F238E27FC236}">
                <a16:creationId xmlns:a16="http://schemas.microsoft.com/office/drawing/2014/main" id="{D903875D-2D3D-4667-9A85-9D035EF0D5D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2854057660"/>
      </p:ext>
    </p:extLst>
  </p:cSld>
  <p:clrMapOvr>
    <a:masterClrMapping/>
  </p:clrMapOvr>
  <p:transition spd="slow" advTm="2994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0" name="image55.png"/>
          <p:cNvPicPr>
            <a:picLocks noChangeAspect="1"/>
          </p:cNvPicPr>
          <p:nvPr/>
        </p:nvPicPr>
        <p:blipFill>
          <a:blip r:embed="rId5"/>
          <a:stretch>
            <a:fillRect/>
          </a:stretch>
        </p:blipFill>
        <p:spPr>
          <a:xfrm>
            <a:off x="383053" y="1899706"/>
            <a:ext cx="4328095" cy="4318532"/>
          </a:xfrm>
          <a:prstGeom prst="rect">
            <a:avLst/>
          </a:prstGeom>
          <a:ln w="12700">
            <a:miter lim="400000"/>
          </a:ln>
        </p:spPr>
      </p:pic>
      <p:sp>
        <p:nvSpPr>
          <p:cNvPr id="2" name="Title 1"/>
          <p:cNvSpPr>
            <a:spLocks noGrp="1"/>
          </p:cNvSpPr>
          <p:nvPr>
            <p:ph type="title"/>
          </p:nvPr>
        </p:nvSpPr>
        <p:spPr/>
        <p:txBody>
          <a:bodyPr/>
          <a:lstStyle/>
          <a:p>
            <a:r>
              <a:rPr lang="en-US" dirty="0"/>
              <a:t>Wear Hearing Protection!</a:t>
            </a:r>
          </a:p>
        </p:txBody>
      </p:sp>
      <p:pic>
        <p:nvPicPr>
          <p:cNvPr id="7" name="Picture 6">
            <a:extLst>
              <a:ext uri="{FF2B5EF4-FFF2-40B4-BE49-F238E27FC236}">
                <a16:creationId xmlns:a16="http://schemas.microsoft.com/office/drawing/2014/main" id="{37A61B3C-EE87-1B45-B6AD-671508463966}"/>
              </a:ext>
            </a:extLst>
          </p:cNvPr>
          <p:cNvPicPr>
            <a:picLocks noChangeAspect="1"/>
          </p:cNvPicPr>
          <p:nvPr/>
        </p:nvPicPr>
        <p:blipFill>
          <a:blip r:embed="rId6"/>
          <a:stretch>
            <a:fillRect/>
          </a:stretch>
        </p:blipFill>
        <p:spPr>
          <a:xfrm>
            <a:off x="6940610" y="113780"/>
            <a:ext cx="2074129" cy="1074293"/>
          </a:xfrm>
          <a:prstGeom prst="rect">
            <a:avLst/>
          </a:prstGeom>
        </p:spPr>
      </p:pic>
      <p:pic>
        <p:nvPicPr>
          <p:cNvPr id="8" name="Google Shape;832;p99">
            <a:extLst>
              <a:ext uri="{FF2B5EF4-FFF2-40B4-BE49-F238E27FC236}">
                <a16:creationId xmlns:a16="http://schemas.microsoft.com/office/drawing/2014/main" id="{68A69E39-F774-D94F-A96C-A704F4651E6D}"/>
              </a:ext>
            </a:extLst>
          </p:cNvPr>
          <p:cNvPicPr preferRelativeResize="0"/>
          <p:nvPr/>
        </p:nvPicPr>
        <p:blipFill rotWithShape="1">
          <a:blip r:embed="rId7">
            <a:alphaModFix/>
          </a:blip>
          <a:srcRect/>
          <a:stretch/>
        </p:blipFill>
        <p:spPr>
          <a:xfrm>
            <a:off x="5252150" y="2782957"/>
            <a:ext cx="3114610" cy="2863941"/>
          </a:xfrm>
          <a:prstGeom prst="rect">
            <a:avLst/>
          </a:prstGeom>
          <a:noFill/>
          <a:ln>
            <a:noFill/>
          </a:ln>
        </p:spPr>
      </p:pic>
      <p:pic>
        <p:nvPicPr>
          <p:cNvPr id="4" name="Audio 3">
            <a:hlinkClick r:id="" action="ppaction://media"/>
            <a:extLst>
              <a:ext uri="{FF2B5EF4-FFF2-40B4-BE49-F238E27FC236}">
                <a16:creationId xmlns:a16="http://schemas.microsoft.com/office/drawing/2014/main" id="{F366193E-D4A0-4B2E-8D29-02A48EC6E45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04238" y="6218238"/>
            <a:ext cx="487362" cy="487362"/>
          </a:xfrm>
          <a:prstGeom prst="rect">
            <a:avLst/>
          </a:prstGeom>
        </p:spPr>
      </p:pic>
    </p:spTree>
  </p:cSld>
  <p:clrMapOvr>
    <a:masterClrMapping/>
  </p:clrMapOvr>
  <p:transition spd="slow" advTm="1389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836"/>
        <p:cNvGrpSpPr/>
        <p:nvPr/>
      </p:nvGrpSpPr>
      <p:grpSpPr>
        <a:xfrm>
          <a:off x="0" y="0"/>
          <a:ext cx="0" cy="0"/>
          <a:chOff x="0" y="0"/>
          <a:chExt cx="0" cy="0"/>
        </a:xfrm>
      </p:grpSpPr>
      <p:sp>
        <p:nvSpPr>
          <p:cNvPr id="838" name="Google Shape;838;p100"/>
          <p:cNvSpPr txBox="1">
            <a:spLocks noGrp="1"/>
          </p:cNvSpPr>
          <p:nvPr>
            <p:ph type="title"/>
          </p:nvPr>
        </p:nvSpPr>
        <p:spPr>
          <a:xfrm>
            <a:off x="822960" y="286604"/>
            <a:ext cx="7543800" cy="1450800"/>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sz="4400"/>
              <a:t>Types of Hearing Protection</a:t>
            </a:r>
            <a:endParaRPr sz="4400"/>
          </a:p>
        </p:txBody>
      </p:sp>
      <p:pic>
        <p:nvPicPr>
          <p:cNvPr id="839" name="Google Shape;839;p100"/>
          <p:cNvPicPr preferRelativeResize="0"/>
          <p:nvPr/>
        </p:nvPicPr>
        <p:blipFill rotWithShape="1">
          <a:blip r:embed="rId5">
            <a:alphaModFix/>
          </a:blip>
          <a:srcRect/>
          <a:stretch/>
        </p:blipFill>
        <p:spPr>
          <a:xfrm>
            <a:off x="6940610" y="113780"/>
            <a:ext cx="2074129" cy="1074293"/>
          </a:xfrm>
          <a:prstGeom prst="rect">
            <a:avLst/>
          </a:prstGeom>
          <a:noFill/>
          <a:ln>
            <a:noFill/>
          </a:ln>
        </p:spPr>
      </p:pic>
      <p:pic>
        <p:nvPicPr>
          <p:cNvPr id="840" name="Google Shape;840;p100"/>
          <p:cNvPicPr preferRelativeResize="0"/>
          <p:nvPr/>
        </p:nvPicPr>
        <p:blipFill rotWithShape="1">
          <a:blip r:embed="rId6">
            <a:alphaModFix/>
          </a:blip>
          <a:srcRect/>
          <a:stretch/>
        </p:blipFill>
        <p:spPr>
          <a:xfrm>
            <a:off x="3282716" y="3187957"/>
            <a:ext cx="2578567" cy="2354721"/>
          </a:xfrm>
          <a:prstGeom prst="rect">
            <a:avLst/>
          </a:prstGeom>
          <a:noFill/>
          <a:ln>
            <a:noFill/>
          </a:ln>
        </p:spPr>
      </p:pic>
      <p:sp>
        <p:nvSpPr>
          <p:cNvPr id="841" name="Google Shape;841;p100"/>
          <p:cNvSpPr txBox="1"/>
          <p:nvPr/>
        </p:nvSpPr>
        <p:spPr>
          <a:xfrm>
            <a:off x="3325901" y="2159540"/>
            <a:ext cx="2032908" cy="797669"/>
          </a:xfrm>
          <a:prstGeom prst="rect">
            <a:avLst/>
          </a:prstGeom>
          <a:noFill/>
          <a:ln>
            <a:noFill/>
          </a:ln>
        </p:spPr>
        <p:txBody>
          <a:bodyPr spcFirstLastPara="1" wrap="square" lIns="91425" tIns="91425" rIns="91425" bIns="91425" anchor="t" anchorCtr="0">
            <a:noAutofit/>
          </a:bodyPr>
          <a:lstStyle/>
          <a:p>
            <a:pPr marL="0" marR="0" lvl="0" indent="0" algn="r" rtl="0">
              <a:lnSpc>
                <a:spcPct val="100000"/>
              </a:lnSpc>
              <a:spcBef>
                <a:spcPts val="0"/>
              </a:spcBef>
              <a:spcAft>
                <a:spcPts val="0"/>
              </a:spcAft>
              <a:buClr>
                <a:srgbClr val="000000"/>
              </a:buClr>
              <a:buSzPts val="3600"/>
              <a:buFont typeface="Arial"/>
              <a:buNone/>
            </a:pPr>
            <a:r>
              <a:rPr lang="en-US" sz="3600" b="0" i="0" u="none" strike="noStrike" cap="none" dirty="0">
                <a:solidFill>
                  <a:srgbClr val="000000"/>
                </a:solidFill>
                <a:latin typeface="Calibri"/>
                <a:ea typeface="Calibri"/>
                <a:cs typeface="Calibri"/>
                <a:sym typeface="Calibri"/>
              </a:rPr>
              <a:t>Ear Muffs</a:t>
            </a:r>
            <a:endParaRPr sz="3600" b="0" i="0" u="none" strike="noStrike" cap="none" dirty="0">
              <a:solidFill>
                <a:srgbClr val="000000"/>
              </a:solidFill>
              <a:latin typeface="Calibri"/>
              <a:ea typeface="Calibri"/>
              <a:cs typeface="Calibri"/>
              <a:sym typeface="Calibri"/>
            </a:endParaRPr>
          </a:p>
        </p:txBody>
      </p:sp>
      <p:pic>
        <p:nvPicPr>
          <p:cNvPr id="10" name="Picture 9" descr="A close-up of a headphones&#10;&#10;Description automatically generated with medium confidence">
            <a:extLst>
              <a:ext uri="{FF2B5EF4-FFF2-40B4-BE49-F238E27FC236}">
                <a16:creationId xmlns:a16="http://schemas.microsoft.com/office/drawing/2014/main" id="{07CD3B6B-748C-7C4F-AFBB-8EEE237A717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85674" y="3275424"/>
            <a:ext cx="1767397" cy="2179789"/>
          </a:xfrm>
          <a:prstGeom prst="rect">
            <a:avLst/>
          </a:prstGeom>
        </p:spPr>
      </p:pic>
      <p:pic>
        <p:nvPicPr>
          <p:cNvPr id="12" name="Picture 11" descr="A picture containing seat, chair&#10;&#10;Description automatically generated">
            <a:extLst>
              <a:ext uri="{FF2B5EF4-FFF2-40B4-BE49-F238E27FC236}">
                <a16:creationId xmlns:a16="http://schemas.microsoft.com/office/drawing/2014/main" id="{BA86F9AC-1AEA-2147-9869-697B8338A3E5}"/>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944299" y="3269299"/>
            <a:ext cx="1452181" cy="2185914"/>
          </a:xfrm>
          <a:prstGeom prst="rect">
            <a:avLst/>
          </a:prstGeom>
        </p:spPr>
      </p:pic>
      <p:pic>
        <p:nvPicPr>
          <p:cNvPr id="3" name="Audio 2">
            <a:hlinkClick r:id="" action="ppaction://media"/>
            <a:extLst>
              <a:ext uri="{FF2B5EF4-FFF2-40B4-BE49-F238E27FC236}">
                <a16:creationId xmlns:a16="http://schemas.microsoft.com/office/drawing/2014/main" id="{2F3DC0F3-9F5C-4DC9-9725-55A3BABCD5D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746940983"/>
      </p:ext>
    </p:extLst>
  </p:cSld>
  <p:clrMapOvr>
    <a:masterClrMapping/>
  </p:clrMapOvr>
  <mc:AlternateContent xmlns:mc="http://schemas.openxmlformats.org/markup-compatibility/2006" xmlns:p14="http://schemas.microsoft.com/office/powerpoint/2010/main">
    <mc:Choice Requires="p14">
      <p:transition spd="slow" p14:dur="2000" advTm="25691"/>
    </mc:Choice>
    <mc:Fallback xmlns="">
      <p:transition spd="slow" advTm="25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836"/>
        <p:cNvGrpSpPr/>
        <p:nvPr/>
      </p:nvGrpSpPr>
      <p:grpSpPr>
        <a:xfrm>
          <a:off x="0" y="0"/>
          <a:ext cx="0" cy="0"/>
          <a:chOff x="0" y="0"/>
          <a:chExt cx="0" cy="0"/>
        </a:xfrm>
      </p:grpSpPr>
      <p:sp>
        <p:nvSpPr>
          <p:cNvPr id="838" name="Google Shape;838;p100"/>
          <p:cNvSpPr txBox="1">
            <a:spLocks noGrp="1"/>
          </p:cNvSpPr>
          <p:nvPr>
            <p:ph type="title"/>
          </p:nvPr>
        </p:nvSpPr>
        <p:spPr>
          <a:xfrm>
            <a:off x="822960" y="286604"/>
            <a:ext cx="7543800" cy="1450800"/>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sz="4400"/>
              <a:t>Types of Hearing Protection</a:t>
            </a:r>
            <a:endParaRPr sz="4400"/>
          </a:p>
        </p:txBody>
      </p:sp>
      <p:pic>
        <p:nvPicPr>
          <p:cNvPr id="839" name="Google Shape;839;p100"/>
          <p:cNvPicPr preferRelativeResize="0"/>
          <p:nvPr/>
        </p:nvPicPr>
        <p:blipFill rotWithShape="1">
          <a:blip r:embed="rId6">
            <a:alphaModFix/>
          </a:blip>
          <a:srcRect/>
          <a:stretch/>
        </p:blipFill>
        <p:spPr>
          <a:xfrm>
            <a:off x="6940610" y="113780"/>
            <a:ext cx="2074129" cy="1074293"/>
          </a:xfrm>
          <a:prstGeom prst="rect">
            <a:avLst/>
          </a:prstGeom>
          <a:noFill/>
          <a:ln>
            <a:noFill/>
          </a:ln>
        </p:spPr>
      </p:pic>
      <p:sp>
        <p:nvSpPr>
          <p:cNvPr id="842" name="Google Shape;842;p100"/>
          <p:cNvSpPr txBox="1"/>
          <p:nvPr/>
        </p:nvSpPr>
        <p:spPr>
          <a:xfrm flipH="1">
            <a:off x="3523573" y="2010720"/>
            <a:ext cx="2017518" cy="6876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3600"/>
              <a:buFont typeface="Arial"/>
              <a:buNone/>
            </a:pPr>
            <a:r>
              <a:rPr lang="en-US" sz="3600" b="0" i="0" u="none" strike="noStrike" cap="none" dirty="0">
                <a:solidFill>
                  <a:schemeClr val="dk1"/>
                </a:solidFill>
                <a:latin typeface="Calibri"/>
                <a:ea typeface="Calibri"/>
                <a:cs typeface="Calibri"/>
                <a:sym typeface="Calibri"/>
              </a:rPr>
              <a:t> Ear Plugs</a:t>
            </a:r>
            <a:endParaRPr sz="3600" b="0" i="0" u="none" strike="noStrike" cap="none" dirty="0">
              <a:solidFill>
                <a:schemeClr val="dk1"/>
              </a:solidFill>
              <a:latin typeface="Calibri"/>
              <a:ea typeface="Calibri"/>
              <a:cs typeface="Calibri"/>
              <a:sym typeface="Calibri"/>
            </a:endParaRPr>
          </a:p>
        </p:txBody>
      </p:sp>
      <p:pic>
        <p:nvPicPr>
          <p:cNvPr id="843" name="Google Shape;843;p100"/>
          <p:cNvPicPr preferRelativeResize="0"/>
          <p:nvPr/>
        </p:nvPicPr>
        <p:blipFill rotWithShape="1">
          <a:blip r:embed="rId7">
            <a:alphaModFix/>
          </a:blip>
          <a:srcRect/>
          <a:stretch/>
        </p:blipFill>
        <p:spPr>
          <a:xfrm>
            <a:off x="822960" y="3376282"/>
            <a:ext cx="1647888" cy="1450800"/>
          </a:xfrm>
          <a:prstGeom prst="rect">
            <a:avLst/>
          </a:prstGeom>
          <a:noFill/>
          <a:ln>
            <a:noFill/>
          </a:ln>
        </p:spPr>
      </p:pic>
      <p:pic>
        <p:nvPicPr>
          <p:cNvPr id="11" name="Picture 10" descr="A group of shoes on the floor&#10;&#10;Description automatically generated">
            <a:extLst>
              <a:ext uri="{FF2B5EF4-FFF2-40B4-BE49-F238E27FC236}">
                <a16:creationId xmlns:a16="http://schemas.microsoft.com/office/drawing/2014/main" id="{3503F838-5938-6941-B0C5-4E63CAED397E}"/>
              </a:ext>
            </a:extLst>
          </p:cNvPr>
          <p:cNvPicPr>
            <a:picLocks noChangeAspect="1"/>
          </p:cNvPicPr>
          <p:nvPr/>
        </p:nvPicPr>
        <p:blipFill>
          <a:blip r:embed="rId8"/>
          <a:stretch>
            <a:fillRect/>
          </a:stretch>
        </p:blipFill>
        <p:spPr>
          <a:xfrm>
            <a:off x="6304098" y="3357196"/>
            <a:ext cx="2220141" cy="1501860"/>
          </a:xfrm>
          <a:prstGeom prst="rect">
            <a:avLst/>
          </a:prstGeom>
        </p:spPr>
      </p:pic>
      <p:pic>
        <p:nvPicPr>
          <p:cNvPr id="7" name="Picture 6" descr="A picture containing accessory&#10;&#10;Description automatically generated">
            <a:extLst>
              <a:ext uri="{FF2B5EF4-FFF2-40B4-BE49-F238E27FC236}">
                <a16:creationId xmlns:a16="http://schemas.microsoft.com/office/drawing/2014/main" id="{C6CC8B06-EC05-1944-AAA2-781E210F4E9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314054" y="3151494"/>
            <a:ext cx="2351841" cy="1910307"/>
          </a:xfrm>
          <a:prstGeom prst="rect">
            <a:avLst/>
          </a:prstGeom>
        </p:spPr>
      </p:pic>
      <p:sp>
        <p:nvSpPr>
          <p:cNvPr id="3" name="TextBox 2">
            <a:extLst>
              <a:ext uri="{FF2B5EF4-FFF2-40B4-BE49-F238E27FC236}">
                <a16:creationId xmlns:a16="http://schemas.microsoft.com/office/drawing/2014/main" id="{D97202B9-F9C4-1C44-8EBE-A20E152AD77B}"/>
              </a:ext>
            </a:extLst>
          </p:cNvPr>
          <p:cNvSpPr txBox="1"/>
          <p:nvPr/>
        </p:nvSpPr>
        <p:spPr>
          <a:xfrm>
            <a:off x="1202436" y="5167425"/>
            <a:ext cx="1136727" cy="523220"/>
          </a:xfrm>
          <a:prstGeom prst="rect">
            <a:avLst/>
          </a:prstGeom>
          <a:noFill/>
        </p:spPr>
        <p:txBody>
          <a:bodyPr wrap="square" rtlCol="0">
            <a:spAutoFit/>
          </a:bodyPr>
          <a:lstStyle/>
          <a:p>
            <a:r>
              <a:rPr lang="en-US" sz="2800" dirty="0"/>
              <a:t>Foam</a:t>
            </a:r>
          </a:p>
        </p:txBody>
      </p:sp>
      <p:sp>
        <p:nvSpPr>
          <p:cNvPr id="4" name="TextBox 3">
            <a:extLst>
              <a:ext uri="{FF2B5EF4-FFF2-40B4-BE49-F238E27FC236}">
                <a16:creationId xmlns:a16="http://schemas.microsoft.com/office/drawing/2014/main" id="{526B86BA-5744-5B46-962F-BDD337C875FF}"/>
              </a:ext>
            </a:extLst>
          </p:cNvPr>
          <p:cNvSpPr txBox="1"/>
          <p:nvPr/>
        </p:nvSpPr>
        <p:spPr>
          <a:xfrm>
            <a:off x="3615072" y="5188690"/>
            <a:ext cx="1301959" cy="523220"/>
          </a:xfrm>
          <a:prstGeom prst="rect">
            <a:avLst/>
          </a:prstGeom>
          <a:noFill/>
        </p:spPr>
        <p:txBody>
          <a:bodyPr wrap="square" rtlCol="0">
            <a:spAutoFit/>
          </a:bodyPr>
          <a:lstStyle/>
          <a:p>
            <a:r>
              <a:rPr lang="en-US" sz="2800" dirty="0"/>
              <a:t>Silicone </a:t>
            </a:r>
          </a:p>
        </p:txBody>
      </p:sp>
      <p:sp>
        <p:nvSpPr>
          <p:cNvPr id="5" name="TextBox 4">
            <a:extLst>
              <a:ext uri="{FF2B5EF4-FFF2-40B4-BE49-F238E27FC236}">
                <a16:creationId xmlns:a16="http://schemas.microsoft.com/office/drawing/2014/main" id="{88CBA0A8-C8A2-2B49-815C-F77E99197BAF}"/>
              </a:ext>
            </a:extLst>
          </p:cNvPr>
          <p:cNvSpPr txBox="1"/>
          <p:nvPr/>
        </p:nvSpPr>
        <p:spPr>
          <a:xfrm>
            <a:off x="6613452" y="5209955"/>
            <a:ext cx="1301959" cy="523220"/>
          </a:xfrm>
          <a:prstGeom prst="rect">
            <a:avLst/>
          </a:prstGeom>
          <a:noFill/>
        </p:spPr>
        <p:txBody>
          <a:bodyPr wrap="none" rtlCol="0">
            <a:spAutoFit/>
          </a:bodyPr>
          <a:lstStyle/>
          <a:p>
            <a:r>
              <a:rPr lang="en-US" sz="2800" dirty="0"/>
              <a:t>Custom</a:t>
            </a:r>
          </a:p>
        </p:txBody>
      </p:sp>
      <p:sp>
        <p:nvSpPr>
          <p:cNvPr id="34" name="Rectangle 33">
            <a:extLst>
              <a:ext uri="{FF2B5EF4-FFF2-40B4-BE49-F238E27FC236}">
                <a16:creationId xmlns:a16="http://schemas.microsoft.com/office/drawing/2014/main" id="{7E2F55CC-262D-4DF6-A4AC-41BFE80A2474}"/>
              </a:ext>
            </a:extLst>
          </p:cNvPr>
          <p:cNvSpPr/>
          <p:nvPr/>
        </p:nvSpPr>
        <p:spPr>
          <a:xfrm>
            <a:off x="3124791" y="3050122"/>
            <a:ext cx="2743200" cy="2011680"/>
          </a:xfrm>
          <a:prstGeom prst="rect">
            <a:avLst/>
          </a:prstGeom>
          <a:noFill/>
          <a:ln w="19051">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p>
            <a:endParaRPr lang="en-US">
              <a:solidFill>
                <a:srgbClr val="FF0000"/>
              </a:solidFill>
            </a:endParaRPr>
          </a:p>
        </p:txBody>
      </p:sp>
      <p:sp>
        <p:nvSpPr>
          <p:cNvPr id="25" name="Rectángulo 24">
            <a:extLst>
              <a:ext uri="{FF2B5EF4-FFF2-40B4-BE49-F238E27FC236}">
                <a16:creationId xmlns:a16="http://schemas.microsoft.com/office/drawing/2014/main" id="{C6223794-FD00-4CF0-BC15-AAB80E7879D1}"/>
              </a:ext>
            </a:extLst>
          </p:cNvPr>
          <p:cNvSpPr/>
          <p:nvPr/>
        </p:nvSpPr>
        <p:spPr>
          <a:xfrm>
            <a:off x="6222409" y="3050122"/>
            <a:ext cx="2423160" cy="2103120"/>
          </a:xfrm>
          <a:prstGeom prst="rect">
            <a:avLst/>
          </a:prstGeom>
          <a:noFill/>
          <a:ln w="19051">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p>
            <a:endParaRPr lang="en-US">
              <a:solidFill>
                <a:srgbClr val="FF0000"/>
              </a:solidFill>
            </a:endParaRPr>
          </a:p>
        </p:txBody>
      </p:sp>
      <p:sp>
        <p:nvSpPr>
          <p:cNvPr id="15" name="Rectángulo 24">
            <a:extLst>
              <a:ext uri="{FF2B5EF4-FFF2-40B4-BE49-F238E27FC236}">
                <a16:creationId xmlns:a16="http://schemas.microsoft.com/office/drawing/2014/main" id="{4C069438-1ADC-4AB9-ACC1-35FB0F6A19FA}"/>
              </a:ext>
            </a:extLst>
          </p:cNvPr>
          <p:cNvSpPr/>
          <p:nvPr/>
        </p:nvSpPr>
        <p:spPr>
          <a:xfrm>
            <a:off x="479512" y="3004402"/>
            <a:ext cx="2423160" cy="2103120"/>
          </a:xfrm>
          <a:prstGeom prst="rect">
            <a:avLst/>
          </a:prstGeom>
          <a:noFill/>
          <a:ln w="19051">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p>
            <a:endParaRPr lang="en-US">
              <a:solidFill>
                <a:srgbClr val="FF0000"/>
              </a:solidFill>
            </a:endParaRPr>
          </a:p>
        </p:txBody>
      </p:sp>
      <p:pic>
        <p:nvPicPr>
          <p:cNvPr id="8" name="Audio 7">
            <a:hlinkClick r:id="" action="ppaction://media"/>
            <a:extLst>
              <a:ext uri="{FF2B5EF4-FFF2-40B4-BE49-F238E27FC236}">
                <a16:creationId xmlns:a16="http://schemas.microsoft.com/office/drawing/2014/main" id="{C278333B-9CB2-45F4-A8D8-B99C4AF65427}"/>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4150721859"/>
      </p:ext>
    </p:extLst>
  </p:cSld>
  <p:clrMapOvr>
    <a:masterClrMapping/>
  </p:clrMapOvr>
  <mc:AlternateContent xmlns:mc="http://schemas.openxmlformats.org/markup-compatibility/2006" xmlns:p14="http://schemas.microsoft.com/office/powerpoint/2010/main">
    <mc:Choice Requires="p14">
      <p:transition spd="slow" p14:dur="2000" advTm="57367"/>
    </mc:Choice>
    <mc:Fallback xmlns="">
      <p:transition spd="slow" advTm="57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15"/>
                                        </p:tgtEl>
                                        <p:attrNameLst>
                                          <p:attrName>style.visibility</p:attrName>
                                        </p:attrNameLst>
                                      </p:cBhvr>
                                      <p:to>
                                        <p:strVal val="hidden"/>
                                      </p:to>
                                    </p:set>
                                  </p:childTnLst>
                                </p:cTn>
                              </p:par>
                              <p:par>
                                <p:cTn id="15" presetID="1" presetClass="entr" presetSubtype="0" fill="hold" grpId="0" nodeType="withEffect">
                                  <p:stCondLst>
                                    <p:cond delay="0"/>
                                  </p:stCondLst>
                                  <p:childTnLst>
                                    <p:set>
                                      <p:cBhvr>
                                        <p:cTn id="16" dur="1" fill="hold">
                                          <p:stCondLst>
                                            <p:cond delay="0"/>
                                          </p:stCondLst>
                                        </p:cTn>
                                        <p:tgtEl>
                                          <p:spTgt spid="3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1" nodeType="clickEffect">
                                  <p:stCondLst>
                                    <p:cond delay="0"/>
                                  </p:stCondLst>
                                  <p:childTnLst>
                                    <p:set>
                                      <p:cBhvr>
                                        <p:cTn id="20" dur="1" fill="hold">
                                          <p:stCondLst>
                                            <p:cond delay="0"/>
                                          </p:stCondLst>
                                        </p:cTn>
                                        <p:tgtEl>
                                          <p:spTgt spid="34"/>
                                        </p:tgtEl>
                                        <p:attrNameLst>
                                          <p:attrName>style.visibility</p:attrName>
                                        </p:attrNameLst>
                                      </p:cBhvr>
                                      <p:to>
                                        <p:strVal val="hidden"/>
                                      </p:to>
                                    </p:set>
                                  </p:childTnLst>
                                </p:cTn>
                              </p:par>
                              <p:par>
                                <p:cTn id="21" presetID="1" presetClass="entr" presetSubtype="0" fill="hold" grpId="0" nodeType="with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8"/>
                </p:tgtEl>
              </p:cMediaNode>
            </p:audio>
          </p:childTnLst>
        </p:cTn>
      </p:par>
    </p:tnLst>
    <p:bldLst>
      <p:bldP spid="34" grpId="0" animBg="1"/>
      <p:bldP spid="34" grpId="1" animBg="1"/>
      <p:bldP spid="25" grpId="0" animBg="1"/>
      <p:bldP spid="15" grpId="0" animBg="1"/>
      <p:bldP spid="15" grpId="1"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Using Earbuds Safely</a:t>
            </a:r>
          </a:p>
        </p:txBody>
      </p:sp>
      <p:pic>
        <p:nvPicPr>
          <p:cNvPr id="5" name="Picture 4">
            <a:extLst>
              <a:ext uri="{FF2B5EF4-FFF2-40B4-BE49-F238E27FC236}">
                <a16:creationId xmlns:a16="http://schemas.microsoft.com/office/drawing/2014/main" id="{FAB425A4-9B2E-F643-9AFC-F57A27EED5E9}"/>
              </a:ext>
            </a:extLst>
          </p:cNvPr>
          <p:cNvPicPr>
            <a:picLocks noChangeAspect="1"/>
          </p:cNvPicPr>
          <p:nvPr/>
        </p:nvPicPr>
        <p:blipFill>
          <a:blip r:embed="rId6"/>
          <a:stretch>
            <a:fillRect/>
          </a:stretch>
        </p:blipFill>
        <p:spPr>
          <a:xfrm>
            <a:off x="6940610" y="113780"/>
            <a:ext cx="2074129" cy="1074293"/>
          </a:xfrm>
          <a:prstGeom prst="rect">
            <a:avLst/>
          </a:prstGeom>
        </p:spPr>
      </p:pic>
      <p:sp>
        <p:nvSpPr>
          <p:cNvPr id="4" name="TextBox 3">
            <a:extLst>
              <a:ext uri="{FF2B5EF4-FFF2-40B4-BE49-F238E27FC236}">
                <a16:creationId xmlns:a16="http://schemas.microsoft.com/office/drawing/2014/main" id="{4E642A9E-2D32-D84F-A233-0B8948E3A5D1}"/>
              </a:ext>
            </a:extLst>
          </p:cNvPr>
          <p:cNvSpPr txBox="1"/>
          <p:nvPr/>
        </p:nvSpPr>
        <p:spPr>
          <a:xfrm rot="10800000" flipV="1">
            <a:off x="1243966" y="3775311"/>
            <a:ext cx="7122792" cy="707886"/>
          </a:xfrm>
          <a:prstGeom prst="rect">
            <a:avLst/>
          </a:prstGeom>
          <a:noFill/>
        </p:spPr>
        <p:txBody>
          <a:bodyPr wrap="square" rtlCol="0">
            <a:spAutoFit/>
          </a:bodyPr>
          <a:lstStyle/>
          <a:p>
            <a:r>
              <a:rPr lang="en-US" sz="3200" dirty="0"/>
              <a:t>Keep the </a:t>
            </a:r>
            <a:r>
              <a:rPr lang="en-US" sz="4000" b="1" dirty="0"/>
              <a:t>volume below 70 dBA </a:t>
            </a:r>
          </a:p>
        </p:txBody>
      </p:sp>
      <p:sp>
        <p:nvSpPr>
          <p:cNvPr id="6" name="Rectangle 5">
            <a:extLst>
              <a:ext uri="{FF2B5EF4-FFF2-40B4-BE49-F238E27FC236}">
                <a16:creationId xmlns:a16="http://schemas.microsoft.com/office/drawing/2014/main" id="{A729C111-2497-9D47-B1BC-56B7D3CFD8C2}"/>
              </a:ext>
            </a:extLst>
          </p:cNvPr>
          <p:cNvSpPr/>
          <p:nvPr/>
        </p:nvSpPr>
        <p:spPr>
          <a:xfrm rot="10800000" flipV="1">
            <a:off x="1294747" y="2704673"/>
            <a:ext cx="7719990" cy="769441"/>
          </a:xfrm>
          <a:prstGeom prst="rect">
            <a:avLst/>
          </a:prstGeom>
        </p:spPr>
        <p:txBody>
          <a:bodyPr wrap="square">
            <a:spAutoFit/>
          </a:bodyPr>
          <a:lstStyle/>
          <a:p>
            <a:r>
              <a:rPr lang="en-US" sz="3000" dirty="0"/>
              <a:t>Use</a:t>
            </a:r>
            <a:r>
              <a:rPr lang="en-US" sz="3600" b="1" dirty="0"/>
              <a:t> </a:t>
            </a:r>
            <a:r>
              <a:rPr lang="en-US" sz="4000" b="1" dirty="0">
                <a:solidFill>
                  <a:schemeClr val="tx1"/>
                </a:solidFill>
              </a:rPr>
              <a:t>noise-cancelling</a:t>
            </a:r>
            <a:r>
              <a:rPr lang="en-US" sz="4400" b="1" dirty="0">
                <a:solidFill>
                  <a:schemeClr val="tx1"/>
                </a:solidFill>
              </a:rPr>
              <a:t> </a:t>
            </a:r>
            <a:r>
              <a:rPr lang="en-US" sz="3000" dirty="0"/>
              <a:t>headphones</a:t>
            </a:r>
          </a:p>
        </p:txBody>
      </p:sp>
      <p:sp>
        <p:nvSpPr>
          <p:cNvPr id="3" name="TextBox 2">
            <a:extLst>
              <a:ext uri="{FF2B5EF4-FFF2-40B4-BE49-F238E27FC236}">
                <a16:creationId xmlns:a16="http://schemas.microsoft.com/office/drawing/2014/main" id="{C5D543B7-DA45-6F4C-A80C-C3BDD7B3F73C}"/>
              </a:ext>
            </a:extLst>
          </p:cNvPr>
          <p:cNvSpPr txBox="1"/>
          <p:nvPr/>
        </p:nvSpPr>
        <p:spPr>
          <a:xfrm>
            <a:off x="1294747" y="4784394"/>
            <a:ext cx="7612238" cy="707886"/>
          </a:xfrm>
          <a:prstGeom prst="rect">
            <a:avLst/>
          </a:prstGeom>
          <a:noFill/>
        </p:spPr>
        <p:txBody>
          <a:bodyPr wrap="square" rtlCol="0">
            <a:spAutoFit/>
          </a:bodyPr>
          <a:lstStyle/>
          <a:p>
            <a:r>
              <a:rPr lang="en-US" sz="3200" dirty="0"/>
              <a:t>Remember to </a:t>
            </a:r>
            <a:r>
              <a:rPr lang="en-US" sz="4000" b="1" dirty="0"/>
              <a:t>take listening breaks </a:t>
            </a:r>
          </a:p>
        </p:txBody>
      </p:sp>
      <p:pic>
        <p:nvPicPr>
          <p:cNvPr id="7" name="Audio 6">
            <a:hlinkClick r:id="" action="ppaction://media"/>
            <a:extLst>
              <a:ext uri="{FF2B5EF4-FFF2-40B4-BE49-F238E27FC236}">
                <a16:creationId xmlns:a16="http://schemas.microsoft.com/office/drawing/2014/main" id="{A32F67B9-20D1-4C8C-944B-405546748AD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504238" y="6218238"/>
            <a:ext cx="487362" cy="487362"/>
          </a:xfrm>
          <a:prstGeom prst="rect">
            <a:avLst/>
          </a:prstGeom>
        </p:spPr>
      </p:pic>
    </p:spTree>
    <p:custDataLst>
      <p:tags r:id="rId1"/>
    </p:custDataLst>
    <p:extLst>
      <p:ext uri="{BB962C8B-B14F-4D97-AF65-F5344CB8AC3E}">
        <p14:creationId xmlns:p14="http://schemas.microsoft.com/office/powerpoint/2010/main" val="1406709454"/>
      </p:ext>
    </p:extLst>
  </p:cSld>
  <p:clrMapOvr>
    <a:masterClrMapping/>
  </p:clrMapOvr>
  <mc:AlternateContent xmlns:mc="http://schemas.openxmlformats.org/markup-compatibility/2006" xmlns:p14="http://schemas.microsoft.com/office/powerpoint/2010/main">
    <mc:Choice Requires="p14">
      <p:transition spd="slow" p14:dur="2000" advTm="18771"/>
    </mc:Choice>
    <mc:Fallback xmlns="">
      <p:transition spd="slow" advTm="18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4" grpId="0"/>
      <p:bldP spid="6" grpId="0"/>
      <p:bldP spid="3"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Know the Noise Level</a:t>
            </a:r>
          </a:p>
        </p:txBody>
      </p:sp>
      <p:pic>
        <p:nvPicPr>
          <p:cNvPr id="5" name="Picture 4">
            <a:extLst>
              <a:ext uri="{FF2B5EF4-FFF2-40B4-BE49-F238E27FC236}">
                <a16:creationId xmlns:a16="http://schemas.microsoft.com/office/drawing/2014/main" id="{FAB425A4-9B2E-F643-9AFC-F57A27EED5E9}"/>
              </a:ext>
            </a:extLst>
          </p:cNvPr>
          <p:cNvPicPr>
            <a:picLocks noChangeAspect="1"/>
          </p:cNvPicPr>
          <p:nvPr/>
        </p:nvPicPr>
        <p:blipFill>
          <a:blip r:embed="rId6"/>
          <a:stretch>
            <a:fillRect/>
          </a:stretch>
        </p:blipFill>
        <p:spPr>
          <a:xfrm>
            <a:off x="6940610" y="113780"/>
            <a:ext cx="2074129" cy="1074293"/>
          </a:xfrm>
          <a:prstGeom prst="rect">
            <a:avLst/>
          </a:prstGeom>
        </p:spPr>
      </p:pic>
      <p:sp>
        <p:nvSpPr>
          <p:cNvPr id="6" name="Rectangle 5">
            <a:extLst>
              <a:ext uri="{FF2B5EF4-FFF2-40B4-BE49-F238E27FC236}">
                <a16:creationId xmlns:a16="http://schemas.microsoft.com/office/drawing/2014/main" id="{A729C111-2497-9D47-B1BC-56B7D3CFD8C2}"/>
              </a:ext>
            </a:extLst>
          </p:cNvPr>
          <p:cNvSpPr/>
          <p:nvPr/>
        </p:nvSpPr>
        <p:spPr>
          <a:xfrm rot="10800000" flipV="1">
            <a:off x="822960" y="5682002"/>
            <a:ext cx="6626055" cy="584775"/>
          </a:xfrm>
          <a:prstGeom prst="rect">
            <a:avLst/>
          </a:prstGeom>
        </p:spPr>
        <p:txBody>
          <a:bodyPr wrap="square">
            <a:spAutoFit/>
          </a:bodyPr>
          <a:lstStyle/>
          <a:p>
            <a:pPr algn="ctr"/>
            <a:r>
              <a:rPr lang="en-US" sz="3200" dirty="0"/>
              <a:t>NIOSH Sound Level Meter</a:t>
            </a:r>
          </a:p>
        </p:txBody>
      </p:sp>
      <p:pic>
        <p:nvPicPr>
          <p:cNvPr id="7" name="Picture 6">
            <a:extLst>
              <a:ext uri="{FF2B5EF4-FFF2-40B4-BE49-F238E27FC236}">
                <a16:creationId xmlns:a16="http://schemas.microsoft.com/office/drawing/2014/main" id="{CD4C9543-C5DF-C444-AED5-0A93FD0BA184}"/>
              </a:ext>
            </a:extLst>
          </p:cNvPr>
          <p:cNvPicPr>
            <a:picLocks noChangeAspect="1"/>
          </p:cNvPicPr>
          <p:nvPr/>
        </p:nvPicPr>
        <p:blipFill>
          <a:blip r:embed="rId7"/>
          <a:stretch>
            <a:fillRect/>
          </a:stretch>
        </p:blipFill>
        <p:spPr>
          <a:xfrm>
            <a:off x="1349058" y="1951473"/>
            <a:ext cx="3490571" cy="3588307"/>
          </a:xfrm>
          <a:prstGeom prst="rect">
            <a:avLst/>
          </a:prstGeom>
        </p:spPr>
      </p:pic>
      <p:sp>
        <p:nvSpPr>
          <p:cNvPr id="9" name="TextBox 8">
            <a:extLst>
              <a:ext uri="{FF2B5EF4-FFF2-40B4-BE49-F238E27FC236}">
                <a16:creationId xmlns:a16="http://schemas.microsoft.com/office/drawing/2014/main" id="{94C61B82-5A7F-B748-9B39-4992FD2C00CA}"/>
              </a:ext>
            </a:extLst>
          </p:cNvPr>
          <p:cNvSpPr txBox="1"/>
          <p:nvPr/>
        </p:nvSpPr>
        <p:spPr>
          <a:xfrm>
            <a:off x="4995747" y="2883511"/>
            <a:ext cx="3590692" cy="1323439"/>
          </a:xfrm>
          <a:prstGeom prst="rect">
            <a:avLst/>
          </a:prstGeom>
          <a:noFill/>
        </p:spPr>
        <p:txBody>
          <a:bodyPr wrap="square" rtlCol="0">
            <a:spAutoFit/>
          </a:bodyPr>
          <a:lstStyle/>
          <a:p>
            <a:pPr algn="ctr"/>
            <a:r>
              <a:rPr lang="en-US" sz="4000" dirty="0">
                <a:solidFill>
                  <a:srgbClr val="CF2128"/>
                </a:solidFill>
              </a:rPr>
              <a:t>Free APP </a:t>
            </a:r>
            <a:r>
              <a:rPr lang="en-US" sz="2400" dirty="0">
                <a:solidFill>
                  <a:srgbClr val="CF2128"/>
                </a:solidFill>
              </a:rPr>
              <a:t>for iOS</a:t>
            </a:r>
          </a:p>
          <a:p>
            <a:pPr algn="ctr"/>
            <a:r>
              <a:rPr lang="en-US" sz="4000" dirty="0">
                <a:solidFill>
                  <a:srgbClr val="318AC2"/>
                </a:solidFill>
              </a:rPr>
              <a:t>NIOSH SLM</a:t>
            </a:r>
          </a:p>
        </p:txBody>
      </p:sp>
      <p:pic>
        <p:nvPicPr>
          <p:cNvPr id="3" name="Audio 2">
            <a:hlinkClick r:id="" action="ppaction://media"/>
            <a:extLst>
              <a:ext uri="{FF2B5EF4-FFF2-40B4-BE49-F238E27FC236}">
                <a16:creationId xmlns:a16="http://schemas.microsoft.com/office/drawing/2014/main" id="{6D8824D4-4158-4655-8681-98124273A6AF}"/>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767306628"/>
      </p:ext>
    </p:extLst>
  </p:cSld>
  <p:clrMapOvr>
    <a:masterClrMapping/>
  </p:clrMapOvr>
  <mc:AlternateContent xmlns:mc="http://schemas.openxmlformats.org/markup-compatibility/2006" xmlns:p14="http://schemas.microsoft.com/office/powerpoint/2010/main">
    <mc:Choice Requires="p14">
      <p:transition spd="slow" p14:dur="2000" advTm="11269"/>
    </mc:Choice>
    <mc:Fallback xmlns="">
      <p:transition spd="slow" advTm="11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 of Finger-plugs!</a:t>
            </a:r>
          </a:p>
        </p:txBody>
      </p:sp>
      <p:pic>
        <p:nvPicPr>
          <p:cNvPr id="8" name="Picture 7">
            <a:extLst>
              <a:ext uri="{FF2B5EF4-FFF2-40B4-BE49-F238E27FC236}">
                <a16:creationId xmlns:a16="http://schemas.microsoft.com/office/drawing/2014/main" id="{80425B64-B707-2A4B-A219-620933AEBF0D}"/>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4" name="Picture 3">
            <a:extLst>
              <a:ext uri="{FF2B5EF4-FFF2-40B4-BE49-F238E27FC236}">
                <a16:creationId xmlns:a16="http://schemas.microsoft.com/office/drawing/2014/main" id="{E8B2C6E7-77A8-1A40-845D-1A155C78CA73}"/>
              </a:ext>
            </a:extLst>
          </p:cNvPr>
          <p:cNvPicPr>
            <a:picLocks noChangeAspect="1"/>
          </p:cNvPicPr>
          <p:nvPr/>
        </p:nvPicPr>
        <p:blipFill>
          <a:blip r:embed="rId6"/>
          <a:stretch>
            <a:fillRect/>
          </a:stretch>
        </p:blipFill>
        <p:spPr>
          <a:xfrm>
            <a:off x="822960" y="2252399"/>
            <a:ext cx="1446711" cy="1218402"/>
          </a:xfrm>
          <a:prstGeom prst="rect">
            <a:avLst/>
          </a:prstGeom>
        </p:spPr>
      </p:pic>
      <p:pic>
        <p:nvPicPr>
          <p:cNvPr id="6" name="Picture 5" descr="A picture containing doll, toy, clipart, vector graphics&#10;&#10;Description automatically generated">
            <a:extLst>
              <a:ext uri="{FF2B5EF4-FFF2-40B4-BE49-F238E27FC236}">
                <a16:creationId xmlns:a16="http://schemas.microsoft.com/office/drawing/2014/main" id="{EDD80D6C-A85F-EA47-BAF9-9843E48FADB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46925" y="2700670"/>
            <a:ext cx="6500630" cy="3047171"/>
          </a:xfrm>
          <a:prstGeom prst="rect">
            <a:avLst/>
          </a:prstGeom>
        </p:spPr>
      </p:pic>
      <p:pic>
        <p:nvPicPr>
          <p:cNvPr id="7" name="Audio 6">
            <a:hlinkClick r:id="" action="ppaction://media"/>
            <a:extLst>
              <a:ext uri="{FF2B5EF4-FFF2-40B4-BE49-F238E27FC236}">
                <a16:creationId xmlns:a16="http://schemas.microsoft.com/office/drawing/2014/main" id="{C112982B-00CB-4F8E-B7CF-723531C0BA3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04238" y="6218238"/>
            <a:ext cx="487362" cy="487362"/>
          </a:xfrm>
          <a:prstGeom prst="rect">
            <a:avLst/>
          </a:prstGeom>
        </p:spPr>
      </p:pic>
    </p:spTree>
    <p:extLst>
      <p:ext uri="{BB962C8B-B14F-4D97-AF65-F5344CB8AC3E}">
        <p14:creationId xmlns:p14="http://schemas.microsoft.com/office/powerpoint/2010/main" val="3929356986"/>
      </p:ext>
    </p:extLst>
  </p:cSld>
  <p:clrMapOvr>
    <a:masterClrMapping/>
  </p:clrMapOvr>
  <p:transition spd="slow" advTm="1315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863"/>
        <p:cNvGrpSpPr/>
        <p:nvPr/>
      </p:nvGrpSpPr>
      <p:grpSpPr>
        <a:xfrm>
          <a:off x="0" y="0"/>
          <a:ext cx="0" cy="0"/>
          <a:chOff x="0" y="0"/>
          <a:chExt cx="0" cy="0"/>
        </a:xfrm>
      </p:grpSpPr>
      <p:sp>
        <p:nvSpPr>
          <p:cNvPr id="864" name="Google Shape;864;p103"/>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True or False?</a:t>
            </a:r>
            <a:endParaRPr/>
          </a:p>
        </p:txBody>
      </p:sp>
      <p:sp>
        <p:nvSpPr>
          <p:cNvPr id="865" name="Google Shape;865;p103"/>
          <p:cNvSpPr txBox="1">
            <a:spLocks noGrp="1"/>
          </p:cNvSpPr>
          <p:nvPr>
            <p:ph type="body" idx="1"/>
          </p:nvPr>
        </p:nvSpPr>
        <p:spPr>
          <a:xfrm>
            <a:off x="1312525" y="2526625"/>
            <a:ext cx="6365700" cy="3342600"/>
          </a:xfrm>
          <a:prstGeom prst="rect">
            <a:avLst/>
          </a:prstGeom>
          <a:noFill/>
          <a:ln>
            <a:noFill/>
          </a:ln>
        </p:spPr>
        <p:txBody>
          <a:bodyPr spcFirstLastPara="1" wrap="square" lIns="0" tIns="45700" rIns="0" bIns="45700" anchor="t" anchorCtr="0">
            <a:noAutofit/>
          </a:bodyPr>
          <a:lstStyle/>
          <a:p>
            <a:pPr marL="91440" lvl="0" indent="0" algn="l" rtl="0">
              <a:lnSpc>
                <a:spcPct val="90000"/>
              </a:lnSpc>
              <a:spcBef>
                <a:spcPts val="0"/>
              </a:spcBef>
              <a:spcAft>
                <a:spcPts val="0"/>
              </a:spcAft>
              <a:buSzPts val="2000"/>
              <a:buNone/>
            </a:pPr>
            <a:endParaRPr/>
          </a:p>
          <a:p>
            <a:pPr marL="91440" lvl="0" indent="-91440" algn="l" rtl="0">
              <a:lnSpc>
                <a:spcPct val="90000"/>
              </a:lnSpc>
              <a:spcBef>
                <a:spcPts val="1400"/>
              </a:spcBef>
              <a:spcAft>
                <a:spcPts val="0"/>
              </a:spcAft>
              <a:buSzPts val="3600"/>
              <a:buChar char=" "/>
            </a:pPr>
            <a:r>
              <a:rPr lang="en-US" sz="3600"/>
              <a:t>Being around loud sounds a lot will help your ears get used to it and protect your hearing. </a:t>
            </a:r>
            <a:endParaRPr sz="3600"/>
          </a:p>
        </p:txBody>
      </p:sp>
      <p:pic>
        <p:nvPicPr>
          <p:cNvPr id="866" name="Google Shape;866;p103"/>
          <p:cNvPicPr preferRelativeResize="0"/>
          <p:nvPr/>
        </p:nvPicPr>
        <p:blipFill rotWithShape="1">
          <a:blip r:embed="rId5">
            <a:alphaModFix/>
          </a:blip>
          <a:srcRect/>
          <a:stretch/>
        </p:blipFill>
        <p:spPr>
          <a:xfrm>
            <a:off x="6940610" y="113780"/>
            <a:ext cx="2074129" cy="1074293"/>
          </a:xfrm>
          <a:prstGeom prst="rect">
            <a:avLst/>
          </a:prstGeom>
          <a:noFill/>
          <a:ln>
            <a:noFill/>
          </a:ln>
        </p:spPr>
      </p:pic>
      <p:pic>
        <p:nvPicPr>
          <p:cNvPr id="3" name="Audio 2">
            <a:hlinkClick r:id="" action="ppaction://media"/>
            <a:extLst>
              <a:ext uri="{FF2B5EF4-FFF2-40B4-BE49-F238E27FC236}">
                <a16:creationId xmlns:a16="http://schemas.microsoft.com/office/drawing/2014/main" id="{F147367C-53AF-C344-AEA7-4AC5028B7F1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26555693"/>
      </p:ext>
    </p:extLst>
  </p:cSld>
  <p:clrMapOvr>
    <a:masterClrMapping/>
  </p:clrMapOvr>
  <mc:AlternateContent xmlns:mc="http://schemas.openxmlformats.org/markup-compatibility/2006" xmlns:p14="http://schemas.microsoft.com/office/powerpoint/2010/main">
    <mc:Choice Requires="p14">
      <p:transition spd="slow" p14:dur="2000" advTm="27113"/>
    </mc:Choice>
    <mc:Fallback xmlns="">
      <p:transition spd="slow" advTm="27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870"/>
        <p:cNvGrpSpPr/>
        <p:nvPr/>
      </p:nvGrpSpPr>
      <p:grpSpPr>
        <a:xfrm>
          <a:off x="0" y="0"/>
          <a:ext cx="0" cy="0"/>
          <a:chOff x="0" y="0"/>
          <a:chExt cx="0" cy="0"/>
        </a:xfrm>
      </p:grpSpPr>
      <p:sp>
        <p:nvSpPr>
          <p:cNvPr id="871" name="Google Shape;871;p104"/>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True or False?</a:t>
            </a:r>
            <a:endParaRPr/>
          </a:p>
        </p:txBody>
      </p:sp>
      <p:sp>
        <p:nvSpPr>
          <p:cNvPr id="872" name="Google Shape;872;p104"/>
          <p:cNvSpPr txBox="1">
            <a:spLocks noGrp="1"/>
          </p:cNvSpPr>
          <p:nvPr>
            <p:ph type="body" idx="1"/>
          </p:nvPr>
        </p:nvSpPr>
        <p:spPr>
          <a:xfrm>
            <a:off x="1739100" y="2428200"/>
            <a:ext cx="5972100" cy="3441000"/>
          </a:xfrm>
          <a:prstGeom prst="rect">
            <a:avLst/>
          </a:prstGeom>
          <a:noFill/>
          <a:ln>
            <a:noFill/>
          </a:ln>
        </p:spPr>
        <p:txBody>
          <a:bodyPr spcFirstLastPara="1" wrap="square" lIns="0" tIns="45700" rIns="0" bIns="45700" anchor="t" anchorCtr="0">
            <a:noAutofit/>
          </a:bodyPr>
          <a:lstStyle/>
          <a:p>
            <a:pPr marL="91440" lvl="0" indent="0" algn="l" rtl="0">
              <a:lnSpc>
                <a:spcPct val="90000"/>
              </a:lnSpc>
              <a:spcBef>
                <a:spcPts val="0"/>
              </a:spcBef>
              <a:spcAft>
                <a:spcPts val="0"/>
              </a:spcAft>
              <a:buSzPts val="2000"/>
              <a:buNone/>
            </a:pPr>
            <a:endParaRPr dirty="0"/>
          </a:p>
          <a:p>
            <a:pPr marL="91440" lvl="0" indent="-91440" algn="l" rtl="0">
              <a:lnSpc>
                <a:spcPct val="90000"/>
              </a:lnSpc>
              <a:spcBef>
                <a:spcPts val="1400"/>
              </a:spcBef>
              <a:spcAft>
                <a:spcPts val="0"/>
              </a:spcAft>
              <a:buSzPts val="3600"/>
              <a:buChar char=" "/>
            </a:pPr>
            <a:r>
              <a:rPr lang="en-US" sz="3600" dirty="0"/>
              <a:t>Putting cotton or tissue in your ears can adequately protect your hearing.</a:t>
            </a:r>
            <a:endParaRPr sz="3600" dirty="0"/>
          </a:p>
        </p:txBody>
      </p:sp>
      <p:pic>
        <p:nvPicPr>
          <p:cNvPr id="873" name="Google Shape;873;p104"/>
          <p:cNvPicPr preferRelativeResize="0"/>
          <p:nvPr/>
        </p:nvPicPr>
        <p:blipFill rotWithShape="1">
          <a:blip r:embed="rId5">
            <a:alphaModFix/>
          </a:blip>
          <a:srcRect/>
          <a:stretch/>
        </p:blipFill>
        <p:spPr>
          <a:xfrm>
            <a:off x="6940610" y="113780"/>
            <a:ext cx="2074129" cy="1074293"/>
          </a:xfrm>
          <a:prstGeom prst="rect">
            <a:avLst/>
          </a:prstGeom>
          <a:noFill/>
          <a:ln>
            <a:noFill/>
          </a:ln>
        </p:spPr>
      </p:pic>
      <p:pic>
        <p:nvPicPr>
          <p:cNvPr id="2" name="Audio 1">
            <a:hlinkClick r:id="" action="ppaction://media"/>
            <a:extLst>
              <a:ext uri="{FF2B5EF4-FFF2-40B4-BE49-F238E27FC236}">
                <a16:creationId xmlns:a16="http://schemas.microsoft.com/office/drawing/2014/main" id="{505432EB-6169-0943-8EA0-8194236C2A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057499083"/>
      </p:ext>
    </p:extLst>
  </p:cSld>
  <p:clrMapOvr>
    <a:masterClrMapping/>
  </p:clrMapOvr>
  <mc:AlternateContent xmlns:mc="http://schemas.openxmlformats.org/markup-compatibility/2006" xmlns:p14="http://schemas.microsoft.com/office/powerpoint/2010/main">
    <mc:Choice Requires="p14">
      <p:transition spd="slow" p14:dur="2000" advTm="19914"/>
    </mc:Choice>
    <mc:Fallback xmlns="">
      <p:transition spd="slow" advTm="19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877"/>
        <p:cNvGrpSpPr/>
        <p:nvPr/>
      </p:nvGrpSpPr>
      <p:grpSpPr>
        <a:xfrm>
          <a:off x="0" y="0"/>
          <a:ext cx="0" cy="0"/>
          <a:chOff x="0" y="0"/>
          <a:chExt cx="0" cy="0"/>
        </a:xfrm>
      </p:grpSpPr>
      <p:sp>
        <p:nvSpPr>
          <p:cNvPr id="878" name="Google Shape;878;p105"/>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True or False?</a:t>
            </a:r>
            <a:endParaRPr/>
          </a:p>
        </p:txBody>
      </p:sp>
      <p:sp>
        <p:nvSpPr>
          <p:cNvPr id="879" name="Google Shape;879;p105"/>
          <p:cNvSpPr txBox="1">
            <a:spLocks noGrp="1"/>
          </p:cNvSpPr>
          <p:nvPr>
            <p:ph type="body" idx="1"/>
          </p:nvPr>
        </p:nvSpPr>
        <p:spPr>
          <a:xfrm>
            <a:off x="1443800" y="2296950"/>
            <a:ext cx="5808000" cy="3572400"/>
          </a:xfrm>
          <a:prstGeom prst="rect">
            <a:avLst/>
          </a:prstGeom>
          <a:noFill/>
          <a:ln>
            <a:noFill/>
          </a:ln>
        </p:spPr>
        <p:txBody>
          <a:bodyPr spcFirstLastPara="1" wrap="square" lIns="0" tIns="45700" rIns="0" bIns="45700" anchor="t" anchorCtr="0">
            <a:noAutofit/>
          </a:bodyPr>
          <a:lstStyle/>
          <a:p>
            <a:pPr marL="91440" lvl="0" indent="0" algn="l" rtl="0">
              <a:lnSpc>
                <a:spcPct val="90000"/>
              </a:lnSpc>
              <a:spcBef>
                <a:spcPts val="0"/>
              </a:spcBef>
              <a:spcAft>
                <a:spcPts val="0"/>
              </a:spcAft>
              <a:buSzPts val="2000"/>
              <a:buNone/>
            </a:pPr>
            <a:endParaRPr/>
          </a:p>
          <a:p>
            <a:pPr marL="91440" lvl="0" indent="-91440" algn="l" rtl="0">
              <a:lnSpc>
                <a:spcPct val="90000"/>
              </a:lnSpc>
              <a:spcBef>
                <a:spcPts val="1400"/>
              </a:spcBef>
              <a:spcAft>
                <a:spcPts val="0"/>
              </a:spcAft>
              <a:buSzPts val="3600"/>
              <a:buChar char=" "/>
            </a:pPr>
            <a:r>
              <a:rPr lang="en-US" sz="3600"/>
              <a:t>Only sound levels that create pain or discomfort can cause permanent hearing loss.</a:t>
            </a:r>
            <a:endParaRPr sz="3600"/>
          </a:p>
        </p:txBody>
      </p:sp>
      <p:pic>
        <p:nvPicPr>
          <p:cNvPr id="880" name="Google Shape;880;p105"/>
          <p:cNvPicPr preferRelativeResize="0"/>
          <p:nvPr/>
        </p:nvPicPr>
        <p:blipFill rotWithShape="1">
          <a:blip r:embed="rId5">
            <a:alphaModFix/>
          </a:blip>
          <a:srcRect/>
          <a:stretch/>
        </p:blipFill>
        <p:spPr>
          <a:xfrm>
            <a:off x="6940610" y="113780"/>
            <a:ext cx="2074129" cy="1074293"/>
          </a:xfrm>
          <a:prstGeom prst="rect">
            <a:avLst/>
          </a:prstGeom>
          <a:noFill/>
          <a:ln>
            <a:noFill/>
          </a:ln>
        </p:spPr>
      </p:pic>
      <p:pic>
        <p:nvPicPr>
          <p:cNvPr id="2" name="Audio 1">
            <a:hlinkClick r:id="" action="ppaction://media"/>
            <a:extLst>
              <a:ext uri="{FF2B5EF4-FFF2-40B4-BE49-F238E27FC236}">
                <a16:creationId xmlns:a16="http://schemas.microsoft.com/office/drawing/2014/main" id="{E025753B-DAB6-2B40-86EB-3C7020BDF39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541160455"/>
      </p:ext>
    </p:extLst>
  </p:cSld>
  <p:clrMapOvr>
    <a:masterClrMapping/>
  </p:clrMapOvr>
  <mc:AlternateContent xmlns:mc="http://schemas.openxmlformats.org/markup-compatibility/2006" xmlns:p14="http://schemas.microsoft.com/office/powerpoint/2010/main">
    <mc:Choice Requires="p14">
      <p:transition spd="slow" p14:dur="2000" advTm="24398"/>
    </mc:Choice>
    <mc:Fallback xmlns="">
      <p:transition spd="slow" advTm="24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877"/>
        <p:cNvGrpSpPr/>
        <p:nvPr/>
      </p:nvGrpSpPr>
      <p:grpSpPr>
        <a:xfrm>
          <a:off x="0" y="0"/>
          <a:ext cx="0" cy="0"/>
          <a:chOff x="0" y="0"/>
          <a:chExt cx="0" cy="0"/>
        </a:xfrm>
      </p:grpSpPr>
      <p:sp>
        <p:nvSpPr>
          <p:cNvPr id="878" name="Google Shape;878;p105"/>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dirty="0"/>
              <a:t>Safe from Sound</a:t>
            </a:r>
            <a:endParaRPr dirty="0"/>
          </a:p>
        </p:txBody>
      </p:sp>
      <p:sp>
        <p:nvSpPr>
          <p:cNvPr id="879" name="Google Shape;879;p105"/>
          <p:cNvSpPr txBox="1">
            <a:spLocks noGrp="1"/>
          </p:cNvSpPr>
          <p:nvPr>
            <p:ph type="body" idx="1"/>
          </p:nvPr>
        </p:nvSpPr>
        <p:spPr>
          <a:xfrm>
            <a:off x="2676292" y="2171720"/>
            <a:ext cx="4575507" cy="923331"/>
          </a:xfrm>
          <a:prstGeom prst="rect">
            <a:avLst/>
          </a:prstGeom>
          <a:noFill/>
          <a:ln>
            <a:noFill/>
          </a:ln>
        </p:spPr>
        <p:txBody>
          <a:bodyPr spcFirstLastPara="1" wrap="square" lIns="0" tIns="45700" rIns="0" bIns="45700" anchor="t" anchorCtr="0">
            <a:noAutofit/>
          </a:bodyPr>
          <a:lstStyle/>
          <a:p>
            <a:pPr marL="0" lvl="0" indent="0" algn="l" rtl="0">
              <a:lnSpc>
                <a:spcPct val="90000"/>
              </a:lnSpc>
              <a:spcBef>
                <a:spcPts val="1400"/>
              </a:spcBef>
              <a:spcAft>
                <a:spcPts val="0"/>
              </a:spcAft>
              <a:buSzPts val="3600"/>
              <a:buNone/>
            </a:pPr>
            <a:r>
              <a:rPr lang="en-US" sz="3600" dirty="0">
                <a:solidFill>
                  <a:srgbClr val="CF2128"/>
                </a:solidFill>
              </a:rPr>
              <a:t>Simple steps!</a:t>
            </a:r>
          </a:p>
          <a:p>
            <a:pPr marL="0" lvl="0" indent="0" algn="l" rtl="0">
              <a:lnSpc>
                <a:spcPct val="90000"/>
              </a:lnSpc>
              <a:spcBef>
                <a:spcPts val="1400"/>
              </a:spcBef>
              <a:spcAft>
                <a:spcPts val="0"/>
              </a:spcAft>
              <a:buSzPts val="3600"/>
              <a:buNone/>
            </a:pPr>
            <a:endParaRPr sz="3600" dirty="0"/>
          </a:p>
        </p:txBody>
      </p:sp>
      <p:pic>
        <p:nvPicPr>
          <p:cNvPr id="880" name="Google Shape;880;p105"/>
          <p:cNvPicPr preferRelativeResize="0"/>
          <p:nvPr/>
        </p:nvPicPr>
        <p:blipFill rotWithShape="1">
          <a:blip r:embed="rId6">
            <a:alphaModFix/>
          </a:blip>
          <a:srcRect/>
          <a:stretch/>
        </p:blipFill>
        <p:spPr>
          <a:xfrm>
            <a:off x="6940610" y="113780"/>
            <a:ext cx="2074129" cy="1074293"/>
          </a:xfrm>
          <a:prstGeom prst="rect">
            <a:avLst/>
          </a:prstGeom>
          <a:noFill/>
          <a:ln>
            <a:noFill/>
          </a:ln>
        </p:spPr>
      </p:pic>
      <p:sp>
        <p:nvSpPr>
          <p:cNvPr id="7" name="Google Shape;879;p105">
            <a:extLst>
              <a:ext uri="{FF2B5EF4-FFF2-40B4-BE49-F238E27FC236}">
                <a16:creationId xmlns:a16="http://schemas.microsoft.com/office/drawing/2014/main" id="{04CB5ECD-4B23-B444-81EE-2309049C66D7}"/>
              </a:ext>
            </a:extLst>
          </p:cNvPr>
          <p:cNvSpPr txBox="1">
            <a:spLocks/>
          </p:cNvSpPr>
          <p:nvPr/>
        </p:nvSpPr>
        <p:spPr>
          <a:xfrm rot="10800000" flipV="1">
            <a:off x="2523887" y="3028609"/>
            <a:ext cx="4727912" cy="1155347"/>
          </a:xfrm>
          <a:prstGeom prst="rect">
            <a:avLst/>
          </a:prstGeom>
          <a:noFill/>
          <a:ln>
            <a:noFill/>
          </a:ln>
        </p:spPr>
        <p:txBody>
          <a:bodyPr spcFirstLastPara="1" vert="horz" wrap="square" lIns="0" tIns="45700" rIns="0" bIns="45700" rtlCol="0" anchor="t" anchorCtr="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spcBef>
                <a:spcPts val="1400"/>
              </a:spcBef>
              <a:spcAft>
                <a:spcPts val="0"/>
              </a:spcAft>
              <a:buSzPts val="3600"/>
              <a:buNone/>
            </a:pPr>
            <a:r>
              <a:rPr lang="en-US" sz="3600" dirty="0"/>
              <a:t> </a:t>
            </a:r>
            <a:r>
              <a:rPr lang="en-US" sz="3600" dirty="0">
                <a:solidFill>
                  <a:srgbClr val="318AC2"/>
                </a:solidFill>
              </a:rPr>
              <a:t>Easy to do!</a:t>
            </a:r>
          </a:p>
        </p:txBody>
      </p:sp>
      <p:sp>
        <p:nvSpPr>
          <p:cNvPr id="4" name="TextBox 3">
            <a:extLst>
              <a:ext uri="{FF2B5EF4-FFF2-40B4-BE49-F238E27FC236}">
                <a16:creationId xmlns:a16="http://schemas.microsoft.com/office/drawing/2014/main" id="{E9C57122-5E7D-3546-ABC9-2BBFC1796F57}"/>
              </a:ext>
            </a:extLst>
          </p:cNvPr>
          <p:cNvSpPr txBox="1"/>
          <p:nvPr/>
        </p:nvSpPr>
        <p:spPr>
          <a:xfrm>
            <a:off x="2600088" y="3991075"/>
            <a:ext cx="4329899" cy="923331"/>
          </a:xfrm>
          <a:prstGeom prst="rect">
            <a:avLst/>
          </a:prstGeom>
          <a:noFill/>
        </p:spPr>
        <p:txBody>
          <a:bodyPr wrap="square" rtlCol="0">
            <a:spAutoFit/>
          </a:bodyPr>
          <a:lstStyle/>
          <a:p>
            <a:r>
              <a:rPr lang="en-US" sz="3600" dirty="0">
                <a:solidFill>
                  <a:srgbClr val="F27424"/>
                </a:solidFill>
              </a:rPr>
              <a:t>Start right now!</a:t>
            </a:r>
          </a:p>
          <a:p>
            <a:endParaRPr lang="en-US" dirty="0"/>
          </a:p>
        </p:txBody>
      </p:sp>
      <p:sp>
        <p:nvSpPr>
          <p:cNvPr id="10" name="TextBox 9">
            <a:extLst>
              <a:ext uri="{FF2B5EF4-FFF2-40B4-BE49-F238E27FC236}">
                <a16:creationId xmlns:a16="http://schemas.microsoft.com/office/drawing/2014/main" id="{0B08EFE7-AE30-8A45-8AE4-0804B8FC8253}"/>
              </a:ext>
            </a:extLst>
          </p:cNvPr>
          <p:cNvSpPr txBox="1"/>
          <p:nvPr/>
        </p:nvSpPr>
        <p:spPr>
          <a:xfrm>
            <a:off x="2547798" y="4887099"/>
            <a:ext cx="4329899" cy="923331"/>
          </a:xfrm>
          <a:prstGeom prst="rect">
            <a:avLst/>
          </a:prstGeom>
          <a:noFill/>
        </p:spPr>
        <p:txBody>
          <a:bodyPr wrap="square" rtlCol="0">
            <a:spAutoFit/>
          </a:bodyPr>
          <a:lstStyle/>
          <a:p>
            <a:r>
              <a:rPr lang="en-US" sz="3600" dirty="0">
                <a:solidFill>
                  <a:srgbClr val="CF2128"/>
                </a:solidFill>
              </a:rPr>
              <a:t>Spread the word!</a:t>
            </a:r>
          </a:p>
          <a:p>
            <a:endParaRPr lang="en-US" dirty="0"/>
          </a:p>
        </p:txBody>
      </p:sp>
      <p:pic>
        <p:nvPicPr>
          <p:cNvPr id="2" name="Audio 1">
            <a:hlinkClick r:id="" action="ppaction://media"/>
            <a:extLst>
              <a:ext uri="{FF2B5EF4-FFF2-40B4-BE49-F238E27FC236}">
                <a16:creationId xmlns:a16="http://schemas.microsoft.com/office/drawing/2014/main" id="{09D50A20-A845-4F8F-9F92-048C8664D954}"/>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465774385"/>
      </p:ext>
    </p:extLst>
  </p:cSld>
  <p:clrMapOvr>
    <a:masterClrMapping/>
  </p:clrMapOvr>
  <mc:AlternateContent xmlns:mc="http://schemas.openxmlformats.org/markup-compatibility/2006" xmlns:p14="http://schemas.microsoft.com/office/powerpoint/2010/main">
    <mc:Choice Requires="p14">
      <p:transition spd="slow" p14:dur="2000" advTm="16808"/>
    </mc:Choice>
    <mc:Fallback xmlns="">
      <p:transition spd="slow" advTm="16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bldLst>
      <p:bldP spid="7" grpId="0"/>
      <p:bldP spid="4" grpId="0"/>
      <p:bldP spid="10"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892"/>
        <p:cNvGrpSpPr/>
        <p:nvPr/>
      </p:nvGrpSpPr>
      <p:grpSpPr>
        <a:xfrm>
          <a:off x="0" y="0"/>
          <a:ext cx="0" cy="0"/>
          <a:chOff x="0" y="0"/>
          <a:chExt cx="0" cy="0"/>
        </a:xfrm>
      </p:grpSpPr>
      <p:pic>
        <p:nvPicPr>
          <p:cNvPr id="893" name="Google Shape;893;p107"/>
          <p:cNvPicPr preferRelativeResize="0"/>
          <p:nvPr/>
        </p:nvPicPr>
        <p:blipFill rotWithShape="1">
          <a:blip r:embed="rId5">
            <a:alphaModFix/>
          </a:blip>
          <a:srcRect/>
          <a:stretch/>
        </p:blipFill>
        <p:spPr>
          <a:xfrm>
            <a:off x="3460750" y="377825"/>
            <a:ext cx="890588" cy="746125"/>
          </a:xfrm>
          <a:prstGeom prst="rect">
            <a:avLst/>
          </a:prstGeom>
          <a:noFill/>
          <a:ln>
            <a:noFill/>
          </a:ln>
        </p:spPr>
      </p:pic>
      <p:sp>
        <p:nvSpPr>
          <p:cNvPr id="894" name="Google Shape;894;p107"/>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dirty="0"/>
              <a:t>Protecting Children</a:t>
            </a:r>
            <a:endParaRPr dirty="0"/>
          </a:p>
        </p:txBody>
      </p:sp>
      <p:sp>
        <p:nvSpPr>
          <p:cNvPr id="895" name="Google Shape;895;p107"/>
          <p:cNvSpPr txBox="1">
            <a:spLocks noGrp="1"/>
          </p:cNvSpPr>
          <p:nvPr>
            <p:ph type="body" idx="1"/>
          </p:nvPr>
        </p:nvSpPr>
        <p:spPr>
          <a:xfrm>
            <a:off x="822960" y="1910186"/>
            <a:ext cx="3703320" cy="858880"/>
          </a:xfrm>
          <a:prstGeom prst="rect">
            <a:avLst/>
          </a:prstGeom>
          <a:noFill/>
          <a:ln>
            <a:noFill/>
          </a:ln>
        </p:spPr>
        <p:txBody>
          <a:bodyPr spcFirstLastPara="1" wrap="square" lIns="0" tIns="45700" rIns="0" bIns="45700" anchor="t" anchorCtr="0">
            <a:noAutofit/>
          </a:bodyPr>
          <a:lstStyle/>
          <a:p>
            <a:pPr marL="91440" lvl="0" indent="-91440" algn="l" rtl="0">
              <a:lnSpc>
                <a:spcPct val="90000"/>
              </a:lnSpc>
              <a:spcBef>
                <a:spcPts val="0"/>
              </a:spcBef>
              <a:spcAft>
                <a:spcPts val="0"/>
              </a:spcAft>
              <a:buSzPts val="1800"/>
              <a:buChar char=" "/>
            </a:pPr>
            <a:r>
              <a:rPr lang="en-US" sz="1800"/>
              <a:t>Olympic Swimmer Michael Phelps protects his son Boomer’s hearing at the 2016 Summer Olympic Games</a:t>
            </a:r>
            <a:endParaRPr/>
          </a:p>
        </p:txBody>
      </p:sp>
      <p:pic>
        <p:nvPicPr>
          <p:cNvPr id="896" name="Google Shape;896;p107"/>
          <p:cNvPicPr preferRelativeResize="0"/>
          <p:nvPr/>
        </p:nvPicPr>
        <p:blipFill rotWithShape="1">
          <a:blip r:embed="rId6">
            <a:alphaModFix/>
          </a:blip>
          <a:srcRect/>
          <a:stretch/>
        </p:blipFill>
        <p:spPr>
          <a:xfrm>
            <a:off x="6940610" y="113780"/>
            <a:ext cx="2074129" cy="1074293"/>
          </a:xfrm>
          <a:prstGeom prst="rect">
            <a:avLst/>
          </a:prstGeom>
          <a:noFill/>
          <a:ln>
            <a:noFill/>
          </a:ln>
        </p:spPr>
      </p:pic>
      <p:sp>
        <p:nvSpPr>
          <p:cNvPr id="897" name="Google Shape;897;p107"/>
          <p:cNvSpPr txBox="1"/>
          <p:nvPr/>
        </p:nvSpPr>
        <p:spPr>
          <a:xfrm>
            <a:off x="4788568" y="1845735"/>
            <a:ext cx="3539691" cy="92333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103154"/>
              </a:buClr>
              <a:buSzPts val="1800"/>
              <a:buFont typeface="Calibri"/>
              <a:buNone/>
            </a:pPr>
            <a:r>
              <a:rPr lang="en-US" sz="1800" b="0" i="0" u="none" strike="noStrike" cap="none">
                <a:solidFill>
                  <a:srgbClr val="103154"/>
                </a:solidFill>
                <a:latin typeface="Calibri"/>
                <a:ea typeface="Calibri"/>
                <a:cs typeface="Calibri"/>
                <a:sym typeface="Calibri"/>
              </a:rPr>
              <a:t>Quarterback Nick Foles celebrates the  Philadelphia Eagles’ Super Bowl win with his daughter</a:t>
            </a:r>
            <a:endParaRPr sz="1400" b="0" i="0" u="none" strike="noStrike" cap="none">
              <a:solidFill>
                <a:srgbClr val="000000"/>
              </a:solidFill>
              <a:latin typeface="Arial"/>
              <a:ea typeface="Arial"/>
              <a:cs typeface="Arial"/>
              <a:sym typeface="Arial"/>
            </a:endParaRPr>
          </a:p>
        </p:txBody>
      </p:sp>
      <p:pic>
        <p:nvPicPr>
          <p:cNvPr id="898" name="Google Shape;898;p107"/>
          <p:cNvPicPr preferRelativeResize="0"/>
          <p:nvPr/>
        </p:nvPicPr>
        <p:blipFill rotWithShape="1">
          <a:blip r:embed="rId7">
            <a:alphaModFix/>
          </a:blip>
          <a:srcRect l="472" t="1" r="25083" b="-1300"/>
          <a:stretch/>
        </p:blipFill>
        <p:spPr>
          <a:xfrm>
            <a:off x="4788568" y="3311172"/>
            <a:ext cx="3578192" cy="2741257"/>
          </a:xfrm>
          <a:prstGeom prst="rect">
            <a:avLst/>
          </a:prstGeom>
          <a:noFill/>
          <a:ln>
            <a:noFill/>
          </a:ln>
        </p:spPr>
      </p:pic>
      <p:pic>
        <p:nvPicPr>
          <p:cNvPr id="899" name="Google Shape;899;p107"/>
          <p:cNvPicPr preferRelativeResize="0"/>
          <p:nvPr/>
        </p:nvPicPr>
        <p:blipFill rotWithShape="1">
          <a:blip r:embed="rId8">
            <a:alphaModFix/>
          </a:blip>
          <a:srcRect/>
          <a:stretch/>
        </p:blipFill>
        <p:spPr>
          <a:xfrm>
            <a:off x="762000" y="3311172"/>
            <a:ext cx="3764280" cy="2704008"/>
          </a:xfrm>
          <a:prstGeom prst="rect">
            <a:avLst/>
          </a:prstGeom>
          <a:noFill/>
          <a:ln>
            <a:noFill/>
          </a:ln>
        </p:spPr>
      </p:pic>
      <p:pic>
        <p:nvPicPr>
          <p:cNvPr id="3" name="Audio 2">
            <a:hlinkClick r:id="" action="ppaction://media"/>
            <a:extLst>
              <a:ext uri="{FF2B5EF4-FFF2-40B4-BE49-F238E27FC236}">
                <a16:creationId xmlns:a16="http://schemas.microsoft.com/office/drawing/2014/main" id="{ABBEECAF-389D-9541-B5E2-01E0C4B03AC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4155081093"/>
      </p:ext>
    </p:extLst>
  </p:cSld>
  <p:clrMapOvr>
    <a:masterClrMapping/>
  </p:clrMapOvr>
  <mc:AlternateContent xmlns:mc="http://schemas.openxmlformats.org/markup-compatibility/2006" xmlns:p14="http://schemas.microsoft.com/office/powerpoint/2010/main">
    <mc:Choice Requires="p14">
      <p:transition spd="slow" p14:dur="2000" advTm="10498"/>
    </mc:Choice>
    <mc:Fallback xmlns="">
      <p:transition spd="slow" advTm="10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903"/>
        <p:cNvGrpSpPr/>
        <p:nvPr/>
      </p:nvGrpSpPr>
      <p:grpSpPr>
        <a:xfrm>
          <a:off x="0" y="0"/>
          <a:ext cx="0" cy="0"/>
          <a:chOff x="0" y="0"/>
          <a:chExt cx="0" cy="0"/>
        </a:xfrm>
      </p:grpSpPr>
      <p:pic>
        <p:nvPicPr>
          <p:cNvPr id="904" name="Google Shape;904;p108" descr="C:\Documents and Settings\joel s\Desktop\Dog wearing ear protection for powerpoint.jpg"/>
          <p:cNvPicPr preferRelativeResize="0"/>
          <p:nvPr/>
        </p:nvPicPr>
        <p:blipFill rotWithShape="1">
          <a:blip r:embed="rId5">
            <a:alphaModFix/>
          </a:blip>
          <a:srcRect/>
          <a:stretch/>
        </p:blipFill>
        <p:spPr>
          <a:xfrm>
            <a:off x="2863118" y="1843689"/>
            <a:ext cx="3463483" cy="4404678"/>
          </a:xfrm>
          <a:prstGeom prst="rect">
            <a:avLst/>
          </a:prstGeom>
          <a:noFill/>
          <a:ln>
            <a:noFill/>
          </a:ln>
        </p:spPr>
      </p:pic>
      <p:sp>
        <p:nvSpPr>
          <p:cNvPr id="905" name="Google Shape;905;p108"/>
          <p:cNvSpPr txBox="1">
            <a:spLocks noGrp="1"/>
          </p:cNvSpPr>
          <p:nvPr>
            <p:ph type="title"/>
          </p:nvPr>
        </p:nvSpPr>
        <p:spPr>
          <a:xfrm>
            <a:off x="822960" y="286604"/>
            <a:ext cx="7543800" cy="1450757"/>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Protecting Pets</a:t>
            </a:r>
            <a:endParaRPr/>
          </a:p>
        </p:txBody>
      </p:sp>
      <p:pic>
        <p:nvPicPr>
          <p:cNvPr id="906" name="Google Shape;906;p108"/>
          <p:cNvPicPr preferRelativeResize="0"/>
          <p:nvPr/>
        </p:nvPicPr>
        <p:blipFill rotWithShape="1">
          <a:blip r:embed="rId6">
            <a:alphaModFix/>
          </a:blip>
          <a:srcRect/>
          <a:stretch/>
        </p:blipFill>
        <p:spPr>
          <a:xfrm>
            <a:off x="6940610" y="113780"/>
            <a:ext cx="2074129" cy="1074293"/>
          </a:xfrm>
          <a:prstGeom prst="rect">
            <a:avLst/>
          </a:prstGeom>
          <a:noFill/>
          <a:ln>
            <a:noFill/>
          </a:ln>
        </p:spPr>
      </p:pic>
      <p:pic>
        <p:nvPicPr>
          <p:cNvPr id="3" name="Audio 2">
            <a:hlinkClick r:id="" action="ppaction://media"/>
            <a:extLst>
              <a:ext uri="{FF2B5EF4-FFF2-40B4-BE49-F238E27FC236}">
                <a16:creationId xmlns:a16="http://schemas.microsoft.com/office/drawing/2014/main" id="{26DD38CA-7416-ED43-A7A5-E8566AFB0DC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079993542"/>
      </p:ext>
    </p:extLst>
  </p:cSld>
  <p:clrMapOvr>
    <a:masterClrMapping/>
  </p:clrMapOvr>
  <mc:AlternateContent xmlns:mc="http://schemas.openxmlformats.org/markup-compatibility/2006" xmlns:p14="http://schemas.microsoft.com/office/powerpoint/2010/main">
    <mc:Choice Requires="p14">
      <p:transition spd="slow" p14:dur="2000" advTm="5569"/>
    </mc:Choice>
    <mc:Fallback xmlns="">
      <p:transition spd="slow" advTm="5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Shape 884"/>
        <p:cNvGrpSpPr/>
        <p:nvPr/>
      </p:nvGrpSpPr>
      <p:grpSpPr>
        <a:xfrm>
          <a:off x="0" y="0"/>
          <a:ext cx="0" cy="0"/>
          <a:chOff x="0" y="0"/>
          <a:chExt cx="0" cy="0"/>
        </a:xfrm>
      </p:grpSpPr>
      <p:sp>
        <p:nvSpPr>
          <p:cNvPr id="885" name="Google Shape;885;p106"/>
          <p:cNvSpPr txBox="1">
            <a:spLocks noGrp="1"/>
          </p:cNvSpPr>
          <p:nvPr>
            <p:ph type="title"/>
          </p:nvPr>
        </p:nvSpPr>
        <p:spPr>
          <a:xfrm>
            <a:off x="822960" y="1022888"/>
            <a:ext cx="7543800" cy="822846"/>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rgbClr val="3F3F3F"/>
              </a:buClr>
              <a:buSzPts val="4800"/>
              <a:buFont typeface="Calibri"/>
              <a:buNone/>
            </a:pPr>
            <a:r>
              <a:rPr lang="en-US"/>
              <a:t>Will you protect yourself?</a:t>
            </a:r>
            <a:endParaRPr/>
          </a:p>
        </p:txBody>
      </p:sp>
      <p:sp>
        <p:nvSpPr>
          <p:cNvPr id="886" name="Google Shape;886;p106"/>
          <p:cNvSpPr txBox="1">
            <a:spLocks noGrp="1"/>
          </p:cNvSpPr>
          <p:nvPr>
            <p:ph type="body" idx="1"/>
          </p:nvPr>
        </p:nvSpPr>
        <p:spPr>
          <a:xfrm>
            <a:off x="822950" y="5313225"/>
            <a:ext cx="7543800" cy="747600"/>
          </a:xfrm>
          <a:prstGeom prst="rect">
            <a:avLst/>
          </a:prstGeom>
          <a:noFill/>
          <a:ln>
            <a:noFill/>
          </a:ln>
        </p:spPr>
        <p:txBody>
          <a:bodyPr spcFirstLastPara="1" wrap="square" lIns="0" tIns="45700" rIns="0" bIns="45700" anchor="t" anchorCtr="0">
            <a:noAutofit/>
          </a:bodyPr>
          <a:lstStyle/>
          <a:p>
            <a:pPr marL="0" lvl="0" indent="0" algn="ctr" rtl="0">
              <a:lnSpc>
                <a:spcPct val="90000"/>
              </a:lnSpc>
              <a:spcBef>
                <a:spcPts val="0"/>
              </a:spcBef>
              <a:spcAft>
                <a:spcPts val="0"/>
              </a:spcAft>
              <a:buSzPts val="2400"/>
              <a:buNone/>
            </a:pPr>
            <a:r>
              <a:rPr lang="en-US" sz="2400"/>
              <a:t>Will you be willing to take the necessary steps </a:t>
            </a:r>
            <a:endParaRPr sz="2400"/>
          </a:p>
          <a:p>
            <a:pPr marL="0" lvl="0" indent="0" algn="ctr" rtl="0">
              <a:lnSpc>
                <a:spcPct val="90000"/>
              </a:lnSpc>
              <a:spcBef>
                <a:spcPts val="0"/>
              </a:spcBef>
              <a:spcAft>
                <a:spcPts val="0"/>
              </a:spcAft>
              <a:buSzPts val="2400"/>
              <a:buNone/>
            </a:pPr>
            <a:r>
              <a:rPr lang="en-US" sz="2400"/>
              <a:t>to protect your hearing?</a:t>
            </a:r>
            <a:endParaRPr/>
          </a:p>
        </p:txBody>
      </p:sp>
      <p:pic>
        <p:nvPicPr>
          <p:cNvPr id="887" name="Google Shape;887;p106"/>
          <p:cNvPicPr preferRelativeResize="0"/>
          <p:nvPr/>
        </p:nvPicPr>
        <p:blipFill rotWithShape="1">
          <a:blip r:embed="rId5">
            <a:alphaModFix/>
          </a:blip>
          <a:srcRect/>
          <a:stretch/>
        </p:blipFill>
        <p:spPr>
          <a:xfrm>
            <a:off x="6940610" y="113780"/>
            <a:ext cx="2074129" cy="1074293"/>
          </a:xfrm>
          <a:prstGeom prst="rect">
            <a:avLst/>
          </a:prstGeom>
          <a:noFill/>
          <a:ln>
            <a:noFill/>
          </a:ln>
        </p:spPr>
      </p:pic>
      <p:pic>
        <p:nvPicPr>
          <p:cNvPr id="888" name="Google Shape;888;p106"/>
          <p:cNvPicPr preferRelativeResize="0"/>
          <p:nvPr/>
        </p:nvPicPr>
        <p:blipFill rotWithShape="1">
          <a:blip r:embed="rId6">
            <a:alphaModFix/>
          </a:blip>
          <a:srcRect/>
          <a:stretch/>
        </p:blipFill>
        <p:spPr>
          <a:xfrm>
            <a:off x="1384575" y="1985758"/>
            <a:ext cx="6374860" cy="3187430"/>
          </a:xfrm>
          <a:prstGeom prst="rect">
            <a:avLst/>
          </a:prstGeom>
          <a:noFill/>
          <a:ln>
            <a:noFill/>
          </a:ln>
        </p:spPr>
      </p:pic>
      <p:pic>
        <p:nvPicPr>
          <p:cNvPr id="2" name="Audio 1">
            <a:hlinkClick r:id="" action="ppaction://media"/>
            <a:extLst>
              <a:ext uri="{FF2B5EF4-FFF2-40B4-BE49-F238E27FC236}">
                <a16:creationId xmlns:a16="http://schemas.microsoft.com/office/drawing/2014/main" id="{70A31BE3-5397-BF4F-964F-C94CC5F9F90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74178448"/>
      </p:ext>
    </p:extLst>
  </p:cSld>
  <p:clrMapOvr>
    <a:masterClrMapping/>
  </p:clrMapOvr>
  <mc:AlternateContent xmlns:mc="http://schemas.openxmlformats.org/markup-compatibility/2006" xmlns:p14="http://schemas.microsoft.com/office/powerpoint/2010/main">
    <mc:Choice Requires="p14">
      <p:transition spd="slow" p14:dur="2000" advTm="7751"/>
    </mc:Choice>
    <mc:Fallback xmlns="">
      <p:transition spd="slow" advTm="7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0" name="image71.png"/>
          <p:cNvPicPr>
            <a:picLocks noChangeAspect="1"/>
          </p:cNvPicPr>
          <p:nvPr/>
        </p:nvPicPr>
        <p:blipFill>
          <a:blip r:embed="rId5"/>
          <a:stretch>
            <a:fillRect/>
          </a:stretch>
        </p:blipFill>
        <p:spPr>
          <a:xfrm>
            <a:off x="-6350" y="0"/>
            <a:ext cx="9150350" cy="6878639"/>
          </a:xfrm>
          <a:prstGeom prst="rect">
            <a:avLst/>
          </a:prstGeom>
          <a:ln w="12700">
            <a:miter lim="400000"/>
          </a:ln>
        </p:spPr>
      </p:pic>
      <p:pic>
        <p:nvPicPr>
          <p:cNvPr id="2" name="Audio 1">
            <a:hlinkClick r:id="" action="ppaction://media"/>
            <a:extLst>
              <a:ext uri="{FF2B5EF4-FFF2-40B4-BE49-F238E27FC236}">
                <a16:creationId xmlns:a16="http://schemas.microsoft.com/office/drawing/2014/main" id="{BC6B1BB1-6C56-554B-95BE-FFD4295EF2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cSld>
  <p:clrMapOvr>
    <a:masterClrMapping/>
  </p:clrMapOvr>
  <p:transition spd="slow" advTm="459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915"/>
        <p:cNvGrpSpPr/>
        <p:nvPr/>
      </p:nvGrpSpPr>
      <p:grpSpPr>
        <a:xfrm>
          <a:off x="0" y="0"/>
          <a:ext cx="0" cy="0"/>
          <a:chOff x="0" y="0"/>
          <a:chExt cx="0" cy="0"/>
        </a:xfrm>
      </p:grpSpPr>
      <p:sp>
        <p:nvSpPr>
          <p:cNvPr id="916" name="Google Shape;916;p110"/>
          <p:cNvSpPr txBox="1"/>
          <p:nvPr/>
        </p:nvSpPr>
        <p:spPr>
          <a:xfrm>
            <a:off x="847150" y="585525"/>
            <a:ext cx="7873200" cy="53535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5000"/>
              <a:buFont typeface="Arial"/>
              <a:buNone/>
            </a:pPr>
            <a:endParaRPr sz="25000" b="1" i="0" u="none" strike="noStrike" cap="none">
              <a:solidFill>
                <a:srgbClr val="CF2128"/>
              </a:solidFill>
              <a:latin typeface="Montserrat"/>
              <a:ea typeface="Montserrat"/>
              <a:cs typeface="Montserrat"/>
              <a:sym typeface="Montserrat"/>
            </a:endParaRPr>
          </a:p>
        </p:txBody>
      </p:sp>
      <p:pic>
        <p:nvPicPr>
          <p:cNvPr id="917" name="Google Shape;917;p110"/>
          <p:cNvPicPr preferRelativeResize="0"/>
          <p:nvPr/>
        </p:nvPicPr>
        <p:blipFill rotWithShape="1">
          <a:blip r:embed="rId5">
            <a:alphaModFix/>
          </a:blip>
          <a:srcRect/>
          <a:stretch/>
        </p:blipFill>
        <p:spPr>
          <a:xfrm>
            <a:off x="622875" y="1164800"/>
            <a:ext cx="8521125" cy="5157175"/>
          </a:xfrm>
          <a:prstGeom prst="rect">
            <a:avLst/>
          </a:prstGeom>
          <a:noFill/>
          <a:ln>
            <a:noFill/>
          </a:ln>
        </p:spPr>
      </p:pic>
      <p:pic>
        <p:nvPicPr>
          <p:cNvPr id="2" name="Audio 1">
            <a:hlinkClick r:id="" action="ppaction://media"/>
            <a:extLst>
              <a:ext uri="{FF2B5EF4-FFF2-40B4-BE49-F238E27FC236}">
                <a16:creationId xmlns:a16="http://schemas.microsoft.com/office/drawing/2014/main" id="{2D3C0CF8-781A-AB4A-B4FC-DCEFB29A23D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44993760"/>
      </p:ext>
    </p:extLst>
  </p:cSld>
  <p:clrMapOvr>
    <a:masterClrMapping/>
  </p:clrMapOvr>
  <p:transition spd="med" advTm="286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4" name="Shape 314"/>
          <p:cNvSpPr>
            <a:spLocks noGrp="1"/>
          </p:cNvSpPr>
          <p:nvPr>
            <p:ph type="title"/>
          </p:nvPr>
        </p:nvSpPr>
        <p:spPr>
          <a:prstGeom prst="rect">
            <a:avLst/>
          </a:prstGeom>
        </p:spPr>
        <p:txBody>
          <a:bodyPr/>
          <a:lstStyle/>
          <a:p>
            <a:r>
              <a:rPr dirty="0"/>
              <a:t>Please </a:t>
            </a:r>
            <a:r>
              <a:rPr lang="en-US" dirty="0"/>
              <a:t>S</a:t>
            </a:r>
            <a:r>
              <a:rPr dirty="0"/>
              <a:t>pread the </a:t>
            </a:r>
            <a:r>
              <a:rPr lang="en-US" dirty="0"/>
              <a:t>W</a:t>
            </a:r>
            <a:r>
              <a:rPr dirty="0"/>
              <a:t>ord!</a:t>
            </a:r>
          </a:p>
        </p:txBody>
      </p:sp>
      <p:pic>
        <p:nvPicPr>
          <p:cNvPr id="5" name="Picture 4">
            <a:extLst>
              <a:ext uri="{FF2B5EF4-FFF2-40B4-BE49-F238E27FC236}">
                <a16:creationId xmlns:a16="http://schemas.microsoft.com/office/drawing/2014/main" id="{6A748452-4E6A-CB4C-AF23-5AEA4E49741F}"/>
              </a:ext>
            </a:extLst>
          </p:cNvPr>
          <p:cNvPicPr>
            <a:picLocks noChangeAspect="1"/>
          </p:cNvPicPr>
          <p:nvPr/>
        </p:nvPicPr>
        <p:blipFill>
          <a:blip r:embed="rId5"/>
          <a:stretch>
            <a:fillRect/>
          </a:stretch>
        </p:blipFill>
        <p:spPr>
          <a:xfrm>
            <a:off x="6940610" y="113780"/>
            <a:ext cx="2074129" cy="1074293"/>
          </a:xfrm>
          <a:prstGeom prst="rect">
            <a:avLst/>
          </a:prstGeom>
        </p:spPr>
      </p:pic>
      <p:pic>
        <p:nvPicPr>
          <p:cNvPr id="6" name="Picture 5">
            <a:extLst>
              <a:ext uri="{FF2B5EF4-FFF2-40B4-BE49-F238E27FC236}">
                <a16:creationId xmlns:a16="http://schemas.microsoft.com/office/drawing/2014/main" id="{813F72F1-107F-444A-B852-672171948B6B}"/>
              </a:ext>
            </a:extLst>
          </p:cNvPr>
          <p:cNvPicPr>
            <a:picLocks noChangeAspect="1"/>
          </p:cNvPicPr>
          <p:nvPr/>
        </p:nvPicPr>
        <p:blipFill>
          <a:blip r:embed="rId5"/>
          <a:stretch>
            <a:fillRect/>
          </a:stretch>
        </p:blipFill>
        <p:spPr>
          <a:xfrm>
            <a:off x="2077720" y="1758489"/>
            <a:ext cx="4988560" cy="2583820"/>
          </a:xfrm>
          <a:prstGeom prst="rect">
            <a:avLst/>
          </a:prstGeom>
        </p:spPr>
      </p:pic>
      <p:sp>
        <p:nvSpPr>
          <p:cNvPr id="2" name="TextBox 1">
            <a:extLst>
              <a:ext uri="{FF2B5EF4-FFF2-40B4-BE49-F238E27FC236}">
                <a16:creationId xmlns:a16="http://schemas.microsoft.com/office/drawing/2014/main" id="{E0DD1568-EAE4-024B-9A0B-0A2964B40C51}"/>
              </a:ext>
            </a:extLst>
          </p:cNvPr>
          <p:cNvSpPr txBox="1"/>
          <p:nvPr/>
        </p:nvSpPr>
        <p:spPr>
          <a:xfrm>
            <a:off x="3119722" y="4627251"/>
            <a:ext cx="3466013" cy="1031051"/>
          </a:xfrm>
          <a:prstGeom prst="rect">
            <a:avLst/>
          </a:prstGeom>
          <a:noFill/>
        </p:spPr>
        <p:txBody>
          <a:bodyPr wrap="none" rtlCol="0">
            <a:spAutoFit/>
          </a:bodyPr>
          <a:lstStyle/>
          <a:p>
            <a:pPr>
              <a:spcAft>
                <a:spcPts val="600"/>
              </a:spcAft>
            </a:pPr>
            <a:r>
              <a:rPr lang="en-US" sz="2800" dirty="0"/>
              <a:t>Ear Peace Foundation</a:t>
            </a:r>
          </a:p>
          <a:p>
            <a:pPr>
              <a:spcAft>
                <a:spcPts val="600"/>
              </a:spcAft>
            </a:pPr>
            <a:r>
              <a:rPr lang="en-US" sz="2800" dirty="0"/>
              <a:t>@earpeacefoundation</a:t>
            </a:r>
          </a:p>
        </p:txBody>
      </p:sp>
      <p:pic>
        <p:nvPicPr>
          <p:cNvPr id="3" name="Picture 2">
            <a:extLst>
              <a:ext uri="{FF2B5EF4-FFF2-40B4-BE49-F238E27FC236}">
                <a16:creationId xmlns:a16="http://schemas.microsoft.com/office/drawing/2014/main" id="{221782C6-C08E-D041-AB98-87123437014D}"/>
              </a:ext>
            </a:extLst>
          </p:cNvPr>
          <p:cNvPicPr>
            <a:picLocks noChangeAspect="1"/>
          </p:cNvPicPr>
          <p:nvPr/>
        </p:nvPicPr>
        <p:blipFill>
          <a:blip r:embed="rId6"/>
          <a:stretch>
            <a:fillRect/>
          </a:stretch>
        </p:blipFill>
        <p:spPr>
          <a:xfrm>
            <a:off x="2550762" y="4672813"/>
            <a:ext cx="401320" cy="401320"/>
          </a:xfrm>
          <a:prstGeom prst="rect">
            <a:avLst/>
          </a:prstGeom>
        </p:spPr>
      </p:pic>
      <p:pic>
        <p:nvPicPr>
          <p:cNvPr id="4" name="Picture 3">
            <a:extLst>
              <a:ext uri="{FF2B5EF4-FFF2-40B4-BE49-F238E27FC236}">
                <a16:creationId xmlns:a16="http://schemas.microsoft.com/office/drawing/2014/main" id="{9C364D39-C367-1541-AEA4-872DC55BFE68}"/>
              </a:ext>
            </a:extLst>
          </p:cNvPr>
          <p:cNvPicPr>
            <a:picLocks noChangeAspect="1"/>
          </p:cNvPicPr>
          <p:nvPr/>
        </p:nvPicPr>
        <p:blipFill>
          <a:blip r:embed="rId7"/>
          <a:stretch>
            <a:fillRect/>
          </a:stretch>
        </p:blipFill>
        <p:spPr>
          <a:xfrm>
            <a:off x="2550762" y="5180038"/>
            <a:ext cx="401320" cy="401320"/>
          </a:xfrm>
          <a:prstGeom prst="rect">
            <a:avLst/>
          </a:prstGeom>
        </p:spPr>
      </p:pic>
      <p:sp>
        <p:nvSpPr>
          <p:cNvPr id="7" name="TextBox 6">
            <a:extLst>
              <a:ext uri="{FF2B5EF4-FFF2-40B4-BE49-F238E27FC236}">
                <a16:creationId xmlns:a16="http://schemas.microsoft.com/office/drawing/2014/main" id="{E1BA6868-F534-F041-92DB-E84D2BC7CD18}"/>
              </a:ext>
            </a:extLst>
          </p:cNvPr>
          <p:cNvSpPr txBox="1"/>
          <p:nvPr/>
        </p:nvSpPr>
        <p:spPr>
          <a:xfrm>
            <a:off x="2712356" y="5679430"/>
            <a:ext cx="3719288" cy="523220"/>
          </a:xfrm>
          <a:prstGeom prst="rect">
            <a:avLst/>
          </a:prstGeom>
          <a:noFill/>
        </p:spPr>
        <p:txBody>
          <a:bodyPr wrap="none" rtlCol="0">
            <a:spAutoFit/>
          </a:bodyPr>
          <a:lstStyle/>
          <a:p>
            <a:r>
              <a:rPr lang="en-US" sz="2800" dirty="0"/>
              <a:t>earpeacefoundation.org</a:t>
            </a:r>
          </a:p>
        </p:txBody>
      </p:sp>
      <p:pic>
        <p:nvPicPr>
          <p:cNvPr id="8" name="Audio 7">
            <a:hlinkClick r:id="" action="ppaction://media"/>
            <a:extLst>
              <a:ext uri="{FF2B5EF4-FFF2-40B4-BE49-F238E27FC236}">
                <a16:creationId xmlns:a16="http://schemas.microsoft.com/office/drawing/2014/main" id="{3786E12E-1D38-48AB-A52F-B1CCAF2262E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82000" y="6096000"/>
            <a:ext cx="609600" cy="609600"/>
          </a:xfrm>
          <a:prstGeom prst="rect">
            <a:avLst/>
          </a:prstGeom>
        </p:spPr>
      </p:pic>
    </p:spTree>
  </p:cSld>
  <p:clrMapOvr>
    <a:masterClrMapping/>
  </p:clrMapOvr>
  <p:transition spd="slow" advTm="2213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3"/>
</p:tagLst>
</file>

<file path=ppt/tags/tag2.xml><?xml version="1.0" encoding="utf-8"?>
<p:tagLst xmlns:a="http://schemas.openxmlformats.org/drawingml/2006/main" xmlns:r="http://schemas.openxmlformats.org/officeDocument/2006/relationships" xmlns:p="http://schemas.openxmlformats.org/presentationml/2006/main">
  <p:tag name="TIMING" val="|4.5|7"/>
</p:tagLst>
</file>

<file path=ppt/tags/tag3.xml><?xml version="1.0" encoding="utf-8"?>
<p:tagLst xmlns:a="http://schemas.openxmlformats.org/drawingml/2006/main" xmlns:r="http://schemas.openxmlformats.org/officeDocument/2006/relationships" xmlns:p="http://schemas.openxmlformats.org/presentationml/2006/main">
  <p:tag name="TIMING" val="|2.1"/>
</p:tagLst>
</file>

<file path=ppt/tags/tag4.xml><?xml version="1.0" encoding="utf-8"?>
<p:tagLst xmlns:a="http://schemas.openxmlformats.org/drawingml/2006/main" xmlns:r="http://schemas.openxmlformats.org/officeDocument/2006/relationships" xmlns:p="http://schemas.openxmlformats.org/presentationml/2006/main">
  <p:tag name="TIMING" val="|2.8"/>
</p:tagLst>
</file>

<file path=ppt/tags/tag5.xml><?xml version="1.0" encoding="utf-8"?>
<p:tagLst xmlns:a="http://schemas.openxmlformats.org/drawingml/2006/main" xmlns:r="http://schemas.openxmlformats.org/officeDocument/2006/relationships" xmlns:p="http://schemas.openxmlformats.org/presentationml/2006/main">
  <p:tag name="TIMING" val="|5.6|1.3|1.4|1.7"/>
</p:tagLst>
</file>

<file path=ppt/tags/tag6.xml><?xml version="1.0" encoding="utf-8"?>
<p:tagLst xmlns:a="http://schemas.openxmlformats.org/drawingml/2006/main" xmlns:r="http://schemas.openxmlformats.org/officeDocument/2006/relationships" xmlns:p="http://schemas.openxmlformats.org/presentationml/2006/main">
  <p:tag name="TIMING" val="|1.8|1.8"/>
</p:tagLst>
</file>

<file path=ppt/tags/tag7.xml><?xml version="1.0" encoding="utf-8"?>
<p:tagLst xmlns:a="http://schemas.openxmlformats.org/drawingml/2006/main" xmlns:r="http://schemas.openxmlformats.org/officeDocument/2006/relationships" xmlns:p="http://schemas.openxmlformats.org/presentationml/2006/main">
  <p:tag name="TIMING" val="|19.4"/>
</p:tagLst>
</file>

<file path=ppt/tags/tag8.xml><?xml version="1.0" encoding="utf-8"?>
<p:tagLst xmlns:a="http://schemas.openxmlformats.org/drawingml/2006/main" xmlns:r="http://schemas.openxmlformats.org/officeDocument/2006/relationships" xmlns:p="http://schemas.openxmlformats.org/presentationml/2006/main">
  <p:tag name="TIMING" val="|24.9"/>
</p:tagLst>
</file>

<file path=ppt/tags/tag9.xml><?xml version="1.0" encoding="utf-8"?>
<p:tagLst xmlns:a="http://schemas.openxmlformats.org/drawingml/2006/main" xmlns:r="http://schemas.openxmlformats.org/officeDocument/2006/relationships" xmlns:p="http://schemas.openxmlformats.org/presentationml/2006/main">
  <p:tag name="TIMING" val="|15.5"/>
</p:tagLst>
</file>

<file path=ppt/tags/tag10.xml><?xml version="1.0" encoding="utf-8"?>
<p:tagLst xmlns:a="http://schemas.openxmlformats.org/drawingml/2006/main" xmlns:r="http://schemas.openxmlformats.org/officeDocument/2006/relationships" xmlns:p="http://schemas.openxmlformats.org/presentationml/2006/main">
  <p:tag name="TIMING" val="|4.4"/>
</p:tagLst>
</file>

<file path=ppt/tags/tag11.xml><?xml version="1.0" encoding="utf-8"?>
<p:tagLst xmlns:a="http://schemas.openxmlformats.org/drawingml/2006/main" xmlns:r="http://schemas.openxmlformats.org/officeDocument/2006/relationships" xmlns:p="http://schemas.openxmlformats.org/presentationml/2006/main">
  <p:tag name="TIMING" val="|3.7"/>
</p:tagLst>
</file>

<file path=ppt/tags/tag12.xml><?xml version="1.0" encoding="utf-8"?>
<p:tagLst xmlns:a="http://schemas.openxmlformats.org/drawingml/2006/main" xmlns:r="http://schemas.openxmlformats.org/officeDocument/2006/relationships" xmlns:p="http://schemas.openxmlformats.org/presentationml/2006/main">
  <p:tag name="TIMING" val="|5.6|7.3|3.7"/>
</p:tagLst>
</file>

<file path=ppt/tags/tag13.xml><?xml version="1.0" encoding="utf-8"?>
<p:tagLst xmlns:a="http://schemas.openxmlformats.org/drawingml/2006/main" xmlns:r="http://schemas.openxmlformats.org/officeDocument/2006/relationships" xmlns:p="http://schemas.openxmlformats.org/presentationml/2006/main">
  <p:tag name="TIMING" val="|5.3|8.1|8.3"/>
</p:tagLst>
</file>

<file path=ppt/tags/tag14.xml><?xml version="1.0" encoding="utf-8"?>
<p:tagLst xmlns:a="http://schemas.openxmlformats.org/drawingml/2006/main" xmlns:r="http://schemas.openxmlformats.org/officeDocument/2006/relationships" xmlns:p="http://schemas.openxmlformats.org/presentationml/2006/main">
  <p:tag name="TIMING" val="|0.5|5.9"/>
</p:tagLst>
</file>

<file path=ppt/tags/tag15.xml><?xml version="1.0" encoding="utf-8"?>
<p:tagLst xmlns:a="http://schemas.openxmlformats.org/drawingml/2006/main" xmlns:r="http://schemas.openxmlformats.org/officeDocument/2006/relationships" xmlns:p="http://schemas.openxmlformats.org/presentationml/2006/main">
  <p:tag name="TIMING" val="|2.8"/>
</p:tagLst>
</file>

<file path=ppt/tags/tag16.xml><?xml version="1.0" encoding="utf-8"?>
<p:tagLst xmlns:a="http://schemas.openxmlformats.org/drawingml/2006/main" xmlns:r="http://schemas.openxmlformats.org/officeDocument/2006/relationships" xmlns:p="http://schemas.openxmlformats.org/presentationml/2006/main">
  <p:tag name="TIMING" val="|8.5"/>
</p:tagLst>
</file>

<file path=ppt/tags/tag17.xml><?xml version="1.0" encoding="utf-8"?>
<p:tagLst xmlns:a="http://schemas.openxmlformats.org/drawingml/2006/main" xmlns:r="http://schemas.openxmlformats.org/officeDocument/2006/relationships" xmlns:p="http://schemas.openxmlformats.org/presentationml/2006/main">
  <p:tag name="TIMING" val="|7.2"/>
</p:tagLst>
</file>

<file path=ppt/tags/tag18.xml><?xml version="1.0" encoding="utf-8"?>
<p:tagLst xmlns:a="http://schemas.openxmlformats.org/drawingml/2006/main" xmlns:r="http://schemas.openxmlformats.org/officeDocument/2006/relationships" xmlns:p="http://schemas.openxmlformats.org/presentationml/2006/main">
  <p:tag name="TIMING" val="|8.4"/>
</p:tagLst>
</file>

<file path=ppt/tags/tag19.xml><?xml version="1.0" encoding="utf-8"?>
<p:tagLst xmlns:a="http://schemas.openxmlformats.org/drawingml/2006/main" xmlns:r="http://schemas.openxmlformats.org/officeDocument/2006/relationships" xmlns:p="http://schemas.openxmlformats.org/presentationml/2006/main">
  <p:tag name="TIMING" val="|14.4"/>
</p:tagLst>
</file>

<file path=ppt/tags/tag20.xml><?xml version="1.0" encoding="utf-8"?>
<p:tagLst xmlns:a="http://schemas.openxmlformats.org/drawingml/2006/main" xmlns:r="http://schemas.openxmlformats.org/officeDocument/2006/relationships" xmlns:p="http://schemas.openxmlformats.org/presentationml/2006/main">
  <p:tag name="TIMING" val="|13.5"/>
</p:tagLst>
</file>

<file path=ppt/tags/tag21.xml><?xml version="1.0" encoding="utf-8"?>
<p:tagLst xmlns:a="http://schemas.openxmlformats.org/drawingml/2006/main" xmlns:r="http://schemas.openxmlformats.org/officeDocument/2006/relationships" xmlns:p="http://schemas.openxmlformats.org/presentationml/2006/main">
  <p:tag name="TIMING" val="|22.8"/>
</p:tagLst>
</file>

<file path=ppt/tags/tag22.xml><?xml version="1.0" encoding="utf-8"?>
<p:tagLst xmlns:a="http://schemas.openxmlformats.org/drawingml/2006/main" xmlns:r="http://schemas.openxmlformats.org/officeDocument/2006/relationships" xmlns:p="http://schemas.openxmlformats.org/presentationml/2006/main">
  <p:tag name="TIMING" val="|9"/>
</p:tagLst>
</file>

<file path=ppt/tags/tag23.xml><?xml version="1.0" encoding="utf-8"?>
<p:tagLst xmlns:a="http://schemas.openxmlformats.org/drawingml/2006/main" xmlns:r="http://schemas.openxmlformats.org/officeDocument/2006/relationships" xmlns:p="http://schemas.openxmlformats.org/presentationml/2006/main">
  <p:tag name="TIMING" val="|16.6"/>
</p:tagLst>
</file>

<file path=ppt/tags/tag24.xml><?xml version="1.0" encoding="utf-8"?>
<p:tagLst xmlns:a="http://schemas.openxmlformats.org/drawingml/2006/main" xmlns:r="http://schemas.openxmlformats.org/officeDocument/2006/relationships" xmlns:p="http://schemas.openxmlformats.org/presentationml/2006/main">
  <p:tag name="TIMING" val="|9.3"/>
</p:tagLst>
</file>

<file path=ppt/tags/tag25.xml><?xml version="1.0" encoding="utf-8"?>
<p:tagLst xmlns:a="http://schemas.openxmlformats.org/drawingml/2006/main" xmlns:r="http://schemas.openxmlformats.org/officeDocument/2006/relationships" xmlns:p="http://schemas.openxmlformats.org/presentationml/2006/main">
  <p:tag name="TIMING" val="|12.5"/>
</p:tagLst>
</file>

<file path=ppt/tags/tag26.xml><?xml version="1.0" encoding="utf-8"?>
<p:tagLst xmlns:a="http://schemas.openxmlformats.org/drawingml/2006/main" xmlns:r="http://schemas.openxmlformats.org/officeDocument/2006/relationships" xmlns:p="http://schemas.openxmlformats.org/presentationml/2006/main">
  <p:tag name="TIMING" val="|9.7"/>
</p:tagLst>
</file>

<file path=ppt/tags/tag27.xml><?xml version="1.0" encoding="utf-8"?>
<p:tagLst xmlns:a="http://schemas.openxmlformats.org/drawingml/2006/main" xmlns:r="http://schemas.openxmlformats.org/officeDocument/2006/relationships" xmlns:p="http://schemas.openxmlformats.org/presentationml/2006/main">
  <p:tag name="TIMING" val="|8.8"/>
</p:tagLst>
</file>

<file path=ppt/tags/tag28.xml><?xml version="1.0" encoding="utf-8"?>
<p:tagLst xmlns:a="http://schemas.openxmlformats.org/drawingml/2006/main" xmlns:r="http://schemas.openxmlformats.org/officeDocument/2006/relationships" xmlns:p="http://schemas.openxmlformats.org/presentationml/2006/main">
  <p:tag name="TIMING" val="|7.1"/>
</p:tagLst>
</file>

<file path=ppt/tags/tag29.xml><?xml version="1.0" encoding="utf-8"?>
<p:tagLst xmlns:a="http://schemas.openxmlformats.org/drawingml/2006/main" xmlns:r="http://schemas.openxmlformats.org/officeDocument/2006/relationships" xmlns:p="http://schemas.openxmlformats.org/presentationml/2006/main">
  <p:tag name="TIMING" val="|9.5|23.7|12.7"/>
</p:tagLst>
</file>

<file path=ppt/tags/tag30.xml><?xml version="1.0" encoding="utf-8"?>
<p:tagLst xmlns:a="http://schemas.openxmlformats.org/drawingml/2006/main" xmlns:r="http://schemas.openxmlformats.org/officeDocument/2006/relationships" xmlns:p="http://schemas.openxmlformats.org/presentationml/2006/main">
  <p:tag name="TIMING" val="|2.4|8.2|2.6"/>
</p:tagLst>
</file>

<file path=ppt/tags/tag31.xml><?xml version="1.0" encoding="utf-8"?>
<p:tagLst xmlns:a="http://schemas.openxmlformats.org/drawingml/2006/main" xmlns:r="http://schemas.openxmlformats.org/officeDocument/2006/relationships" xmlns:p="http://schemas.openxmlformats.org/presentationml/2006/main">
  <p:tag name="TIMING" val="|3.4"/>
</p:tagLst>
</file>

<file path=ppt/tags/tag32.xml><?xml version="1.0" encoding="utf-8"?>
<p:tagLst xmlns:a="http://schemas.openxmlformats.org/drawingml/2006/main" xmlns:r="http://schemas.openxmlformats.org/officeDocument/2006/relationships" xmlns:p="http://schemas.openxmlformats.org/presentationml/2006/main">
  <p:tag name="TIMING" val="|5.9|1.8|2.1"/>
</p:tagLst>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Pixel">
  <a:themeElements>
    <a:clrScheme name="Pixel">
      <a:dk1>
        <a:srgbClr val="000000"/>
      </a:dk1>
      <a:lt1>
        <a:srgbClr val="FFFFFF"/>
      </a:lt1>
      <a:dk2>
        <a:srgbClr val="A7A7A7"/>
      </a:dk2>
      <a:lt2>
        <a:srgbClr val="535353"/>
      </a:lt2>
      <a:accent1>
        <a:srgbClr val="FF7F01"/>
      </a:accent1>
      <a:accent2>
        <a:srgbClr val="F1B015"/>
      </a:accent2>
      <a:accent3>
        <a:srgbClr val="9BBB59"/>
      </a:accent3>
      <a:accent4>
        <a:srgbClr val="8064A2"/>
      </a:accent4>
      <a:accent5>
        <a:srgbClr val="4BACC6"/>
      </a:accent5>
      <a:accent6>
        <a:srgbClr val="F79646"/>
      </a:accent6>
      <a:hlink>
        <a:srgbClr val="0000FF"/>
      </a:hlink>
      <a:folHlink>
        <a:srgbClr val="FF00FF"/>
      </a:folHlink>
    </a:clrScheme>
    <a:fontScheme name="Pixel">
      <a:majorFont>
        <a:latin typeface="Calibri"/>
        <a:ea typeface="Calibri"/>
        <a:cs typeface="Calibri"/>
      </a:majorFont>
      <a:minorFont>
        <a:latin typeface="Helvetica"/>
        <a:ea typeface="Helvetica"/>
        <a:cs typeface="Helvetica"/>
      </a:minorFont>
    </a:fontScheme>
    <a:fmtScheme name="Pixe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544C44"/>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103154"/>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103154"/>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80935</TotalTime>
  <Words>5697</Words>
  <Application>Microsoft Macintosh PowerPoint</Application>
  <PresentationFormat>On-screen Show (4:3)</PresentationFormat>
  <Paragraphs>613</Paragraphs>
  <Slides>79</Slides>
  <Notes>79</Notes>
  <HiddenSlides>1</HiddenSlides>
  <MMClips>94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79</vt:i4>
      </vt:variant>
    </vt:vector>
  </HeadingPairs>
  <TitlesOfParts>
    <vt:vector size="86" baseType="lpstr">
      <vt:lpstr>Arial</vt:lpstr>
      <vt:lpstr>Calibri</vt:lpstr>
      <vt:lpstr>Calibri Light</vt:lpstr>
      <vt:lpstr>Helvetica</vt:lpstr>
      <vt:lpstr>Montserrat</vt:lpstr>
      <vt:lpstr>Wingdings</vt:lpstr>
      <vt:lpstr>Retrospect</vt:lpstr>
      <vt:lpstr>PowerPoint Presentation</vt:lpstr>
      <vt:lpstr>Noise-Induced Hearing Loss (NIHL)</vt:lpstr>
      <vt:lpstr>Hearing Loss Epidemic!</vt:lpstr>
      <vt:lpstr>Permanent Hearing Loss!</vt:lpstr>
      <vt:lpstr>Permanent Hearing Loss!</vt:lpstr>
      <vt:lpstr>100% Preventable!</vt:lpstr>
      <vt:lpstr>Our Goal</vt:lpstr>
      <vt:lpstr>Music Induced Hearing Loss</vt:lpstr>
      <vt:lpstr>Is Hearing Loss  All That Important?</vt:lpstr>
      <vt:lpstr>Noise-Related Learning Issues</vt:lpstr>
      <vt:lpstr>Noise-Related Health Problems</vt:lpstr>
      <vt:lpstr>Hearing Simulator</vt:lpstr>
      <vt:lpstr>Hearing Simulator</vt:lpstr>
      <vt:lpstr>Hearing Simulator</vt:lpstr>
      <vt:lpstr>Hearing Simulator</vt:lpstr>
      <vt:lpstr>Tinnitus</vt:lpstr>
      <vt:lpstr>Note of Caution</vt:lpstr>
      <vt:lpstr>Tinnitus</vt:lpstr>
      <vt:lpstr>How Does Someone Know?</vt:lpstr>
      <vt:lpstr>Physical Symptoms </vt:lpstr>
      <vt:lpstr>Dangerous Decibels</vt:lpstr>
      <vt:lpstr>How is Sound Measured?</vt:lpstr>
      <vt:lpstr>Abbreviations for Decibels</vt:lpstr>
      <vt:lpstr>Decibel Levels</vt:lpstr>
      <vt:lpstr>What is Dangerously Loud?</vt:lpstr>
      <vt:lpstr>Save Your Hearing!</vt:lpstr>
      <vt:lpstr>Decibel Levels</vt:lpstr>
      <vt:lpstr>Pain Levels</vt:lpstr>
      <vt:lpstr>What is sound?</vt:lpstr>
      <vt:lpstr>Tuning Fork Activity</vt:lpstr>
      <vt:lpstr>Tuning Fork Activity</vt:lpstr>
      <vt:lpstr>Tuning Fork Activity</vt:lpstr>
      <vt:lpstr>How We Hear</vt:lpstr>
      <vt:lpstr>Diagram of the Ear</vt:lpstr>
      <vt:lpstr>How We Hear</vt:lpstr>
      <vt:lpstr>How We Hear</vt:lpstr>
      <vt:lpstr>How We Hear</vt:lpstr>
      <vt:lpstr>How We Hear</vt:lpstr>
      <vt:lpstr>Healthy Hair Cells</vt:lpstr>
      <vt:lpstr>                     Demonstration: Pipe Cleaners</vt:lpstr>
      <vt:lpstr>                     Video Demonstration: Pipe Cleaners</vt:lpstr>
      <vt:lpstr>Soft Music - Activity</vt:lpstr>
      <vt:lpstr>Loud Music - Activity</vt:lpstr>
      <vt:lpstr>Damaged Pipe Cleaners</vt:lpstr>
      <vt:lpstr>Damaged Hair Cells</vt:lpstr>
      <vt:lpstr>How Loud? How Long?</vt:lpstr>
      <vt:lpstr>How Loud? How Long?</vt:lpstr>
      <vt:lpstr>How Loud? How Long?</vt:lpstr>
      <vt:lpstr>How Loud? How Long?</vt:lpstr>
      <vt:lpstr>How Loud? How Long?</vt:lpstr>
      <vt:lpstr>How Loud? How Long?</vt:lpstr>
      <vt:lpstr>Starting Guns and  Coaching Whistles</vt:lpstr>
      <vt:lpstr>What Sounds Cause NIHL?</vt:lpstr>
      <vt:lpstr>Common Dangers to Hearing</vt:lpstr>
      <vt:lpstr>Surprising Dangers to Your Ears</vt:lpstr>
      <vt:lpstr>Gym or Fitness Classes</vt:lpstr>
      <vt:lpstr>Sporting Events</vt:lpstr>
      <vt:lpstr>Sporting Events</vt:lpstr>
      <vt:lpstr>How Do You Protect Yourself?</vt:lpstr>
      <vt:lpstr>Protect Your Hearing!</vt:lpstr>
      <vt:lpstr>Walk Away!</vt:lpstr>
      <vt:lpstr>Walk Away!</vt:lpstr>
      <vt:lpstr>Turn it Down! </vt:lpstr>
      <vt:lpstr>Wear Hearing Protection!</vt:lpstr>
      <vt:lpstr>Types of Hearing Protection</vt:lpstr>
      <vt:lpstr>Types of Hearing Protection</vt:lpstr>
      <vt:lpstr>Using Earbuds Safely</vt:lpstr>
      <vt:lpstr>Know the Noise Level</vt:lpstr>
      <vt:lpstr>Use of Finger-plugs!</vt:lpstr>
      <vt:lpstr>True or False?</vt:lpstr>
      <vt:lpstr>True or False?</vt:lpstr>
      <vt:lpstr>True or False?</vt:lpstr>
      <vt:lpstr>Safe from Sound</vt:lpstr>
      <vt:lpstr>Protecting Children</vt:lpstr>
      <vt:lpstr>Protecting Pets</vt:lpstr>
      <vt:lpstr>Will you protect yourself?</vt:lpstr>
      <vt:lpstr>PowerPoint Presentation</vt:lpstr>
      <vt:lpstr>PowerPoint Presentation</vt:lpstr>
      <vt:lpstr>Please Spread the Word!</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Alilio, Aimee</dc:creator>
  <cp:keywords/>
  <dc:description/>
  <cp:lastModifiedBy>Sherilyn Adler</cp:lastModifiedBy>
  <cp:revision>509</cp:revision>
  <dcterms:modified xsi:type="dcterms:W3CDTF">2026-04-15T16:51:58Z</dcterms:modified>
  <cp:category/>
</cp:coreProperties>
</file>